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3" r:id="rId6"/>
    <p:sldId id="279" r:id="rId7"/>
    <p:sldId id="268" r:id="rId8"/>
    <p:sldId id="286" r:id="rId9"/>
    <p:sldId id="287" r:id="rId10"/>
    <p:sldId id="296" r:id="rId11"/>
    <p:sldId id="288" r:id="rId12"/>
    <p:sldId id="289" r:id="rId13"/>
    <p:sldId id="290" r:id="rId14"/>
    <p:sldId id="291" r:id="rId15"/>
    <p:sldId id="261" r:id="rId16"/>
    <p:sldId id="293" r:id="rId17"/>
    <p:sldId id="294" r:id="rId18"/>
    <p:sldId id="295" r:id="rId19"/>
    <p:sldId id="292" r:id="rId20"/>
    <p:sldId id="273" r:id="rId21"/>
    <p:sldId id="274" r:id="rId22"/>
    <p:sldId id="264" r:id="rId23"/>
    <p:sldId id="266" r:id="rId24"/>
    <p:sldId id="267" r:id="rId25"/>
    <p:sldId id="275" r:id="rId26"/>
    <p:sldId id="284" r:id="rId27"/>
    <p:sldId id="285" r:id="rId28"/>
    <p:sldId id="297" r:id="rId29"/>
    <p:sldId id="280" r:id="rId30"/>
    <p:sldId id="283" r:id="rId31"/>
    <p:sldId id="282" r:id="rId32"/>
    <p:sldId id="281" r:id="rId33"/>
    <p:sldId id="278" r:id="rId3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6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FE5C-0B1C-4EAD-B8AA-A751909EBFCE}" type="datetimeFigureOut">
              <a:rPr lang="hu-HU" smtClean="0"/>
              <a:t>2016.06.07.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0908-DCDE-4B2B-883A-EE635D358E2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054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FE5C-0B1C-4EAD-B8AA-A751909EBFCE}" type="datetimeFigureOut">
              <a:rPr lang="hu-HU" smtClean="0"/>
              <a:t>2016.06.07.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0908-DCDE-4B2B-883A-EE635D358E2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155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FE5C-0B1C-4EAD-B8AA-A751909EBFCE}" type="datetimeFigureOut">
              <a:rPr lang="hu-HU" smtClean="0"/>
              <a:t>2016.06.07.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0908-DCDE-4B2B-883A-EE635D358E2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561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FE5C-0B1C-4EAD-B8AA-A751909EBFCE}" type="datetimeFigureOut">
              <a:rPr lang="hu-HU" smtClean="0"/>
              <a:t>2016.06.07.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0908-DCDE-4B2B-883A-EE635D358E2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765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FE5C-0B1C-4EAD-B8AA-A751909EBFCE}" type="datetimeFigureOut">
              <a:rPr lang="hu-HU" smtClean="0"/>
              <a:t>2016.06.07.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0908-DCDE-4B2B-883A-EE635D358E2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228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FE5C-0B1C-4EAD-B8AA-A751909EBFCE}" type="datetimeFigureOut">
              <a:rPr lang="hu-HU" smtClean="0"/>
              <a:t>2016.06.07.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0908-DCDE-4B2B-883A-EE635D358E2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9759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FE5C-0B1C-4EAD-B8AA-A751909EBFCE}" type="datetimeFigureOut">
              <a:rPr lang="hu-HU" smtClean="0"/>
              <a:t>2016.06.07.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0908-DCDE-4B2B-883A-EE635D358E2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020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FE5C-0B1C-4EAD-B8AA-A751909EBFCE}" type="datetimeFigureOut">
              <a:rPr lang="hu-HU" smtClean="0"/>
              <a:t>2016.06.07.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0908-DCDE-4B2B-883A-EE635D358E2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820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FE5C-0B1C-4EAD-B8AA-A751909EBFCE}" type="datetimeFigureOut">
              <a:rPr lang="hu-HU" smtClean="0"/>
              <a:t>2016.06.07.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0908-DCDE-4B2B-883A-EE635D358E2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008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FE5C-0B1C-4EAD-B8AA-A751909EBFCE}" type="datetimeFigureOut">
              <a:rPr lang="hu-HU" smtClean="0"/>
              <a:t>2016.06.07.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0908-DCDE-4B2B-883A-EE635D358E2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164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FE5C-0B1C-4EAD-B8AA-A751909EBFCE}" type="datetimeFigureOut">
              <a:rPr lang="hu-HU" smtClean="0"/>
              <a:t>2016.06.07.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0908-DCDE-4B2B-883A-EE635D358E2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6587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BFE5C-0B1C-4EAD-B8AA-A751909EBFCE}" type="datetimeFigureOut">
              <a:rPr lang="hu-HU" smtClean="0"/>
              <a:t>2016.06.07.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60908-DCDE-4B2B-883A-EE635D358E2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9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vince@kkmernok.hu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hu-HU" sz="4000" dirty="0" smtClean="0"/>
              <a:t>Földtulajdonosok vadászati közösségei r e n d s z e r</a:t>
            </a:r>
            <a:br>
              <a:rPr lang="hu-HU" sz="4000" dirty="0" smtClean="0"/>
            </a:br>
            <a:r>
              <a:rPr lang="hu-HU" sz="3100" dirty="0" smtClean="0"/>
              <a:t>A bemutató általános ismertetése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041400" y="1878737"/>
            <a:ext cx="10083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Jelen bemutató a K&amp;K Mérnökiroda földtulajdonosok vadászati közösségei számára készült sz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ámítógépes programját ismerteti. </a:t>
            </a:r>
          </a:p>
          <a:p>
            <a:pPr hangingPunct="0">
              <a:spcAft>
                <a:spcPts val="0"/>
              </a:spcAft>
            </a:pPr>
            <a:endParaRPr lang="hu-H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bemutató a szokásos PowerPoint programmal használható. </a:t>
            </a:r>
          </a:p>
          <a:p>
            <a:pPr hangingPunct="0">
              <a:spcAft>
                <a:spcPts val="0"/>
              </a:spcAft>
            </a:pP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főcím alatt a program fontosabb moduljainak a megnevezése látható, egy-egy modul több dián is megjelenhet, ezt a modul neve után sorszám jelzi.</a:t>
            </a:r>
          </a:p>
          <a:p>
            <a:pPr hangingPunct="0">
              <a:spcAft>
                <a:spcPts val="0"/>
              </a:spcAft>
            </a:pPr>
            <a:endParaRPr lang="hu-H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Jelen bemutató nem tartalmazza a szokásos program környezeti részeket, pl. jelszavas, azonosítós védelem, jogosultságok kiosztása, rendszergazdai feladatok, naplózások, stb., ezeket csak egy felsorolásban mutatjuk meg.</a:t>
            </a:r>
          </a:p>
          <a:p>
            <a:pPr hangingPunct="0">
              <a:spcAft>
                <a:spcPts val="0"/>
              </a:spcAft>
            </a:pP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bemutató alapvetően egy működő program képernyőinek fényképeiből készült, kiegészítő magyarázatokkal, a fontosabb személyes adatok kitakarásával.</a:t>
            </a:r>
          </a:p>
          <a:p>
            <a:pPr hangingPunct="0">
              <a:spcAft>
                <a:spcPts val="0"/>
              </a:spcAft>
            </a:pP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24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775" y="2232025"/>
            <a:ext cx="7258050" cy="409575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E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gy hrsz tulajdonosai adnak meghatalmazást a képviseletre. 3. </a:t>
            </a:r>
            <a:endParaRPr lang="hu-HU" sz="3100" dirty="0"/>
          </a:p>
        </p:txBody>
      </p:sp>
      <p:sp>
        <p:nvSpPr>
          <p:cNvPr id="6" name="Vonalas buborék 2 5"/>
          <p:cNvSpPr/>
          <p:nvPr/>
        </p:nvSpPr>
        <p:spPr>
          <a:xfrm>
            <a:off x="2870200" y="1739900"/>
            <a:ext cx="8966200" cy="1015663"/>
          </a:xfrm>
          <a:prstGeom prst="borderCallout2">
            <a:avLst>
              <a:gd name="adj1" fmla="val 21924"/>
              <a:gd name="adj2" fmla="val -1737"/>
              <a:gd name="adj3" fmla="val 26925"/>
              <a:gd name="adj4" fmla="val -5863"/>
              <a:gd name="adj5" fmla="val 114996"/>
              <a:gd name="adj6" fmla="val -12976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Itt lehet kiválasztani listából, hogy ki kapja a meghatalmazást. Ez a lista a tulajdonosokat tartalmazza, de ide fel lehet venni olyan személyt is, akinek nincs tulajdona az adott vadászati területen. </a:t>
            </a:r>
          </a:p>
        </p:txBody>
      </p:sp>
      <p:sp>
        <p:nvSpPr>
          <p:cNvPr id="7" name="Vonalas buborék 2 6"/>
          <p:cNvSpPr/>
          <p:nvPr/>
        </p:nvSpPr>
        <p:spPr>
          <a:xfrm>
            <a:off x="2222500" y="3457714"/>
            <a:ext cx="9613900" cy="707886"/>
          </a:xfrm>
          <a:prstGeom prst="borderCallout2">
            <a:avLst>
              <a:gd name="adj1" fmla="val 21924"/>
              <a:gd name="adj2" fmla="val -1737"/>
              <a:gd name="adj3" fmla="val 29735"/>
              <a:gd name="adj4" fmla="val -9062"/>
              <a:gd name="adj5" fmla="val 202731"/>
              <a:gd name="adj6" fmla="val -16142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Itt lehet bejelölni, hogyha </a:t>
            </a:r>
            <a:r>
              <a:rPr lang="hu-HU" sz="2000" dirty="0" smtClean="0">
                <a:solidFill>
                  <a:schemeClr val="tx1"/>
                </a:solidFill>
              </a:rPr>
              <a:t>például a listában az első két sorban lévő tulajdonos nem ad meghatalmazást az XYZ nevű meghatalmazottnak.</a:t>
            </a:r>
            <a:endParaRPr lang="hu-HU" sz="2000" dirty="0" smtClean="0">
              <a:solidFill>
                <a:schemeClr val="tx1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762000" y="6337300"/>
            <a:ext cx="8064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meghatalmazások további kezelése azonos az előző képeken megmutatottakkal.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5" y="1570037"/>
            <a:ext cx="8020050" cy="427672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Hol lehet látni, hogy egy ingatlanra van-e meghatalmazás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. 4.</a:t>
            </a:r>
            <a:endParaRPr lang="hu-HU" sz="3100" dirty="0"/>
          </a:p>
        </p:txBody>
      </p:sp>
      <p:sp>
        <p:nvSpPr>
          <p:cNvPr id="7" name="Vonalas buborék 2 6"/>
          <p:cNvSpPr/>
          <p:nvPr/>
        </p:nvSpPr>
        <p:spPr>
          <a:xfrm>
            <a:off x="5194300" y="3695700"/>
            <a:ext cx="6642100" cy="1015663"/>
          </a:xfrm>
          <a:prstGeom prst="borderCallout2">
            <a:avLst>
              <a:gd name="adj1" fmla="val 21924"/>
              <a:gd name="adj2" fmla="val -1737"/>
              <a:gd name="adj3" fmla="val 30295"/>
              <a:gd name="adj4" fmla="val -19557"/>
              <a:gd name="adj5" fmla="val 156205"/>
              <a:gd name="adj6" fmla="val -26663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A meghatalmazás </a:t>
            </a:r>
            <a:r>
              <a:rPr lang="hu-HU" sz="2000" dirty="0" smtClean="0">
                <a:solidFill>
                  <a:schemeClr val="tx1"/>
                </a:solidFill>
              </a:rPr>
              <a:t>adatállományba </a:t>
            </a:r>
            <a:r>
              <a:rPr lang="hu-HU" sz="2000" dirty="0" smtClean="0">
                <a:solidFill>
                  <a:schemeClr val="tx1"/>
                </a:solidFill>
              </a:rPr>
              <a:t>mentését az mutatja, hogy itt megjelenik a képernyőn a meghatalmazás érvényességének befejezési időpontja. </a:t>
            </a:r>
          </a:p>
        </p:txBody>
      </p:sp>
    </p:spTree>
    <p:extLst>
      <p:ext uri="{BB962C8B-B14F-4D97-AF65-F5344CB8AC3E}">
        <p14:creationId xmlns:p14="http://schemas.microsoft.com/office/powerpoint/2010/main" val="366126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>
                <a:effectLst/>
                <a:ea typeface="Times New Roman" panose="02020603050405020304" pitchFamily="18" charset="0"/>
              </a:rPr>
              <a:t>A meghatalmazások nyomtatása. 5.</a:t>
            </a:r>
            <a:endParaRPr lang="hu-HU" sz="3100" dirty="0"/>
          </a:p>
        </p:txBody>
      </p:sp>
      <p:sp>
        <p:nvSpPr>
          <p:cNvPr id="7" name="Vonalas buborék 2 6"/>
          <p:cNvSpPr/>
          <p:nvPr/>
        </p:nvSpPr>
        <p:spPr>
          <a:xfrm>
            <a:off x="8001000" y="1676400"/>
            <a:ext cx="3746500" cy="1631216"/>
          </a:xfrm>
          <a:prstGeom prst="borderCallout2">
            <a:avLst>
              <a:gd name="adj1" fmla="val 21924"/>
              <a:gd name="adj2" fmla="val -1737"/>
              <a:gd name="adj3" fmla="val 30295"/>
              <a:gd name="adj4" fmla="val -19557"/>
              <a:gd name="adj5" fmla="val 46428"/>
              <a:gd name="adj6" fmla="val -29375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Természetesen ez a kép csak a meghatalmazás első része.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A sablon tetszőlegesen módosítható a helyi igényeknek megfelelően. 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212" y="1679575"/>
            <a:ext cx="5743575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6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75" y="1677987"/>
            <a:ext cx="8477250" cy="469582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200" dirty="0" smtClean="0"/>
              <a:t>A tulajdonosok és a meghatalmazottak szavazati aránya.</a:t>
            </a:r>
            <a:endParaRPr lang="hu-HU" sz="3200" dirty="0"/>
          </a:p>
        </p:txBody>
      </p:sp>
      <p:sp>
        <p:nvSpPr>
          <p:cNvPr id="7" name="Vonalas buborék 2 6"/>
          <p:cNvSpPr/>
          <p:nvPr/>
        </p:nvSpPr>
        <p:spPr>
          <a:xfrm>
            <a:off x="7569199" y="1461104"/>
            <a:ext cx="4365625" cy="5324535"/>
          </a:xfrm>
          <a:prstGeom prst="borderCallout2">
            <a:avLst>
              <a:gd name="adj1" fmla="val 21924"/>
              <a:gd name="adj2" fmla="val -1737"/>
              <a:gd name="adj3" fmla="val 23283"/>
              <a:gd name="adj4" fmla="val -28775"/>
              <a:gd name="adj5" fmla="val 34062"/>
              <a:gd name="adj6" fmla="val -51266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Ez a táblázat mutatja azt, hogy az aktuális ingatlan adatok alapján kinek mekkora a szavazati aránya a tulajdonosi gyűlésen.  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A jelölt oszlop mutatja a %-os arányokat 4 tizedes pontossággal, pl. azt, hogy a Magyar Állam 11,3078 % tulajdonnal rendelkezik a vadászati területen belül.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Az utolsó előtti sorban (és az </a:t>
            </a:r>
            <a:r>
              <a:rPr lang="hu-HU" sz="2000" dirty="0" err="1" smtClean="0">
                <a:solidFill>
                  <a:schemeClr val="tx1"/>
                </a:solidFill>
              </a:rPr>
              <a:t>Mh</a:t>
            </a:r>
            <a:r>
              <a:rPr lang="hu-HU" sz="2000" dirty="0" smtClean="0">
                <a:solidFill>
                  <a:schemeClr val="tx1"/>
                </a:solidFill>
              </a:rPr>
              <a:t> oszlopban) az is látszik, hogy a 2,6498 %-os tulajdoni aránnyal rendelkező tulajdonos meghatalmazást adott az XYZ nevű személynek a teljes területeire.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Természetesen az XYZ meghatalmazott összes meghatalmazása képernyőre kérhető, nyomtatható pl. különböző ellenőrzések céljából.</a:t>
            </a:r>
          </a:p>
        </p:txBody>
      </p:sp>
      <p:sp>
        <p:nvSpPr>
          <p:cNvPr id="3" name="Téglalap 2"/>
          <p:cNvSpPr/>
          <p:nvPr/>
        </p:nvSpPr>
        <p:spPr>
          <a:xfrm>
            <a:off x="4597400" y="1676400"/>
            <a:ext cx="698500" cy="48133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373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200" dirty="0" smtClean="0"/>
              <a:t>A </a:t>
            </a:r>
            <a:r>
              <a:rPr lang="hu-HU" sz="3200" dirty="0" smtClean="0"/>
              <a:t>meghatalmazások listája.</a:t>
            </a:r>
            <a:endParaRPr lang="hu-HU" sz="32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487" y="2757487"/>
            <a:ext cx="10661764" cy="3503613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520700" y="1816100"/>
            <a:ext cx="10783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következő táblázat az aktuális meghatalmazásokat mutatja. A kijelölt sor </a:t>
            </a:r>
            <a:r>
              <a:rPr lang="hu-HU" dirty="0" err="1" smtClean="0"/>
              <a:t>rászletes</a:t>
            </a:r>
            <a:r>
              <a:rPr lang="hu-HU" dirty="0" smtClean="0"/>
              <a:t> adatait képernyőre kérhetjük,</a:t>
            </a:r>
          </a:p>
          <a:p>
            <a:r>
              <a:rPr lang="hu-HU" dirty="0" smtClean="0"/>
              <a:t>de itt lehet törölni is bármelyik sort.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370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közgyűlések kezelése. 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1.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543735"/>
            <a:ext cx="9969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közgyűlések kezeléséhez a korábban rögzített tulajdonosi és meghatalmazási adatok alapján készít segéd listákat a program. Ezekkel az adatokkal lehet jegyzőkönyv mellékleteket is készíteni.</a:t>
            </a: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75" y="2443162"/>
            <a:ext cx="8646754" cy="2535238"/>
          </a:xfrm>
          <a:prstGeom prst="rect">
            <a:avLst/>
          </a:prstGeom>
        </p:spPr>
      </p:pic>
      <p:sp>
        <p:nvSpPr>
          <p:cNvPr id="7" name="Vonalas buborék 2 6"/>
          <p:cNvSpPr/>
          <p:nvPr/>
        </p:nvSpPr>
        <p:spPr>
          <a:xfrm>
            <a:off x="3962400" y="5626100"/>
            <a:ext cx="6870700" cy="707886"/>
          </a:xfrm>
          <a:prstGeom prst="borderCallout2">
            <a:avLst>
              <a:gd name="adj1" fmla="val 21924"/>
              <a:gd name="adj2" fmla="val -1737"/>
              <a:gd name="adj3" fmla="val 23174"/>
              <a:gd name="adj4" fmla="val -9072"/>
              <a:gd name="adj5" fmla="val -129010"/>
              <a:gd name="adj6" fmla="val -27230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Ez a közgyűlés jegyzőkönyvének fejléce, a minimálisan kitöltendő adatokkal. </a:t>
            </a:r>
            <a:endParaRPr lang="hu-HU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54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közgyűlések kezelése. </a:t>
            </a:r>
            <a:r>
              <a:rPr lang="hu-HU" sz="3100" dirty="0">
                <a:ea typeface="Times New Roman" panose="02020603050405020304" pitchFamily="18" charset="0"/>
              </a:rPr>
              <a:t>2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.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543735"/>
            <a:ext cx="9969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 valaki megjelenik a közgyűlésen, akkor annak a neve előtti pipát be kell kapcsolni.</a:t>
            </a: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62" y="3817937"/>
            <a:ext cx="8220075" cy="2905125"/>
          </a:xfrm>
          <a:prstGeom prst="rect">
            <a:avLst/>
          </a:prstGeom>
        </p:spPr>
      </p:pic>
      <p:sp>
        <p:nvSpPr>
          <p:cNvPr id="7" name="Vonalas buborék 2 6"/>
          <p:cNvSpPr/>
          <p:nvPr/>
        </p:nvSpPr>
        <p:spPr>
          <a:xfrm>
            <a:off x="2159000" y="1913067"/>
            <a:ext cx="9766300" cy="400110"/>
          </a:xfrm>
          <a:prstGeom prst="borderCallout2">
            <a:avLst>
              <a:gd name="adj1" fmla="val 21924"/>
              <a:gd name="adj2" fmla="val -1737"/>
              <a:gd name="adj3" fmla="val 23174"/>
              <a:gd name="adj4" fmla="val -9072"/>
              <a:gd name="adj5" fmla="val 766785"/>
              <a:gd name="adj6" fmla="val -16415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Az Önkormányzatnak van 158110 m2 területe, de ebből meghatalmazást adott 13035 m2-re. </a:t>
            </a:r>
            <a:endParaRPr lang="hu-HU" sz="2000" dirty="0" smtClean="0">
              <a:solidFill>
                <a:schemeClr val="tx1"/>
              </a:solidFill>
            </a:endParaRPr>
          </a:p>
        </p:txBody>
      </p:sp>
      <p:sp>
        <p:nvSpPr>
          <p:cNvPr id="8" name="Vonalas buborék 2 7"/>
          <p:cNvSpPr/>
          <p:nvPr/>
        </p:nvSpPr>
        <p:spPr>
          <a:xfrm>
            <a:off x="2603500" y="2433767"/>
            <a:ext cx="9321800" cy="707886"/>
          </a:xfrm>
          <a:prstGeom prst="borderCallout2">
            <a:avLst>
              <a:gd name="adj1" fmla="val 21924"/>
              <a:gd name="adj2" fmla="val -1737"/>
              <a:gd name="adj3" fmla="val 23174"/>
              <a:gd name="adj4" fmla="val -9072"/>
              <a:gd name="adj5" fmla="val 384095"/>
              <a:gd name="adj6" fmla="val -16638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ABCD Ferencnek van saját tulajdonában 19480 m2, és pluszként van meghatalmazása 930834 m2-re is. Ez együtt a megjelentek között 95,0037% szavazati arányt biztosít.</a:t>
            </a:r>
            <a:endParaRPr lang="hu-HU" sz="2000" dirty="0" smtClean="0">
              <a:solidFill>
                <a:schemeClr val="tx1"/>
              </a:solidFill>
            </a:endParaRPr>
          </a:p>
        </p:txBody>
      </p:sp>
      <p:sp>
        <p:nvSpPr>
          <p:cNvPr id="9" name="Vonalas buborék 2 8"/>
          <p:cNvSpPr/>
          <p:nvPr/>
        </p:nvSpPr>
        <p:spPr>
          <a:xfrm>
            <a:off x="8153400" y="3398967"/>
            <a:ext cx="3746500" cy="1631216"/>
          </a:xfrm>
          <a:prstGeom prst="borderCallout2">
            <a:avLst>
              <a:gd name="adj1" fmla="val 21924"/>
              <a:gd name="adj2" fmla="val -1737"/>
              <a:gd name="adj3" fmla="val 28932"/>
              <a:gd name="adj4" fmla="val -10851"/>
              <a:gd name="adj5" fmla="val 104428"/>
              <a:gd name="adj6" fmla="val -18628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A megjelentek összes területe a 100%, ezen belül mindenki, aki megjelent a közgyűlésen a saját tulajdona és meghatalmazásának megfelelő szavazattal bír. </a:t>
            </a:r>
            <a:endParaRPr lang="hu-HU" sz="2000" dirty="0" smtClean="0">
              <a:solidFill>
                <a:schemeClr val="tx1"/>
              </a:solidFill>
            </a:endParaRPr>
          </a:p>
        </p:txBody>
      </p:sp>
      <p:sp>
        <p:nvSpPr>
          <p:cNvPr id="10" name="Vonalas buborék 2 9"/>
          <p:cNvSpPr/>
          <p:nvPr/>
        </p:nvSpPr>
        <p:spPr>
          <a:xfrm>
            <a:off x="4000500" y="6015167"/>
            <a:ext cx="7899400" cy="707886"/>
          </a:xfrm>
          <a:prstGeom prst="borderCallout2">
            <a:avLst>
              <a:gd name="adj1" fmla="val 21924"/>
              <a:gd name="adj2" fmla="val -1737"/>
              <a:gd name="adj3" fmla="val 12785"/>
              <a:gd name="adj4" fmla="val -8922"/>
              <a:gd name="adj5" fmla="val -88148"/>
              <a:gd name="adj6" fmla="val -11713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Ebben a sorban az látszik, hogy a teljes 6 m2 területre adott a tulajdonos meghatalmazást, ezért a tulajdonosnak nulla a szavazati aránya.</a:t>
            </a:r>
            <a:endParaRPr lang="hu-HU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8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87" y="2398712"/>
            <a:ext cx="8429625" cy="391477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közgyűlések kezelése. </a:t>
            </a:r>
            <a:r>
              <a:rPr lang="hu-HU" sz="3100" dirty="0" smtClean="0">
                <a:ea typeface="Times New Roman" panose="02020603050405020304" pitchFamily="18" charset="0"/>
              </a:rPr>
              <a:t>3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.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543735"/>
            <a:ext cx="9969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 lezárjuk a jelenléti ívet, akkor csak azok a nevek maradnak a listában, akik valóba meg is jelentek a közgyűlésen. Az Ő tulajdonukban lévő ingatlanok és meghatalmazások területe adja ki a 100%-ot.</a:t>
            </a: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Vonalas buborék 2 7"/>
          <p:cNvSpPr/>
          <p:nvPr/>
        </p:nvSpPr>
        <p:spPr>
          <a:xfrm>
            <a:off x="2603500" y="2268667"/>
            <a:ext cx="9321800" cy="707886"/>
          </a:xfrm>
          <a:prstGeom prst="borderCallout2">
            <a:avLst>
              <a:gd name="adj1" fmla="val 21924"/>
              <a:gd name="adj2" fmla="val -1737"/>
              <a:gd name="adj3" fmla="val 23174"/>
              <a:gd name="adj4" fmla="val -9072"/>
              <a:gd name="adj5" fmla="val 432535"/>
              <a:gd name="adj6" fmla="val -16229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ABCD Ferencnek van saját tulajdonában 19480 m2, és pluszként van meghatalmazása 930834 m2-re is</a:t>
            </a:r>
            <a:r>
              <a:rPr lang="hu-HU" sz="2000" dirty="0">
                <a:solidFill>
                  <a:schemeClr val="tx1"/>
                </a:solidFill>
              </a:rPr>
              <a:t>. Ez együtt a megjelentek között 95,0037% szavazati arányt biztosít.</a:t>
            </a:r>
            <a:endParaRPr lang="hu-HU" sz="2000" dirty="0" smtClean="0">
              <a:solidFill>
                <a:schemeClr val="tx1"/>
              </a:solidFill>
            </a:endParaRPr>
          </a:p>
        </p:txBody>
      </p:sp>
      <p:sp>
        <p:nvSpPr>
          <p:cNvPr id="9" name="Vonalas buborék 2 8"/>
          <p:cNvSpPr/>
          <p:nvPr/>
        </p:nvSpPr>
        <p:spPr>
          <a:xfrm>
            <a:off x="8547100" y="3398967"/>
            <a:ext cx="3352800" cy="1631216"/>
          </a:xfrm>
          <a:prstGeom prst="borderCallout2">
            <a:avLst>
              <a:gd name="adj1" fmla="val 21924"/>
              <a:gd name="adj2" fmla="val -1737"/>
              <a:gd name="adj3" fmla="val 28932"/>
              <a:gd name="adj4" fmla="val -14919"/>
              <a:gd name="adj5" fmla="val 119528"/>
              <a:gd name="adj6" fmla="val -24607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A megjelentek összes területe a 100%, ezen belül mindenki a saját tulajdona és meghatalmazásának megfelelő szavazattal bír. </a:t>
            </a:r>
            <a:endParaRPr lang="hu-HU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9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87" y="2790825"/>
            <a:ext cx="6829425" cy="340995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közgyűlések kezelése, a szavazások rögzítése. 4.</a:t>
            </a:r>
            <a:endParaRPr lang="hu-HU" sz="3100" dirty="0"/>
          </a:p>
        </p:txBody>
      </p:sp>
      <p:sp>
        <p:nvSpPr>
          <p:cNvPr id="8" name="Vonalas buborék 2 7"/>
          <p:cNvSpPr/>
          <p:nvPr/>
        </p:nvSpPr>
        <p:spPr>
          <a:xfrm>
            <a:off x="3848100" y="1585035"/>
            <a:ext cx="8051800" cy="707886"/>
          </a:xfrm>
          <a:prstGeom prst="borderCallout2">
            <a:avLst>
              <a:gd name="adj1" fmla="val 21924"/>
              <a:gd name="adj2" fmla="val -1737"/>
              <a:gd name="adj3" fmla="val 23174"/>
              <a:gd name="adj4" fmla="val -9072"/>
              <a:gd name="adj5" fmla="val 236980"/>
              <a:gd name="adj6" fmla="val -16745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A fejlécbe lehet rögzíteni egy-egy szavazás témáját vagy pontos tartalmát, tetszőleges hosszúságú szöveggel. </a:t>
            </a:r>
            <a:endParaRPr lang="hu-HU" sz="2000" dirty="0" smtClean="0">
              <a:solidFill>
                <a:schemeClr val="tx1"/>
              </a:solidFill>
            </a:endParaRPr>
          </a:p>
        </p:txBody>
      </p:sp>
      <p:sp>
        <p:nvSpPr>
          <p:cNvPr id="9" name="Vonalas buborék 2 8"/>
          <p:cNvSpPr/>
          <p:nvPr/>
        </p:nvSpPr>
        <p:spPr>
          <a:xfrm>
            <a:off x="7429500" y="3322767"/>
            <a:ext cx="4470400" cy="1015663"/>
          </a:xfrm>
          <a:prstGeom prst="borderCallout2">
            <a:avLst>
              <a:gd name="adj1" fmla="val 21924"/>
              <a:gd name="adj2" fmla="val -1737"/>
              <a:gd name="adj3" fmla="val 28932"/>
              <a:gd name="adj4" fmla="val -14919"/>
              <a:gd name="adj5" fmla="val 160792"/>
              <a:gd name="adj6" fmla="val -27849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Egy-egy személy igen/nem/tartózkodott szavazatának megfelelő helyre kell a pipát tenni. </a:t>
            </a:r>
            <a:endParaRPr lang="hu-HU" sz="2000" dirty="0" smtClean="0">
              <a:solidFill>
                <a:schemeClr val="tx1"/>
              </a:solidFill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362" y="6245225"/>
            <a:ext cx="6848475" cy="361950"/>
          </a:xfrm>
          <a:prstGeom prst="rect">
            <a:avLst/>
          </a:prstGeom>
        </p:spPr>
      </p:pic>
      <p:sp>
        <p:nvSpPr>
          <p:cNvPr id="10" name="Vonalas buborék 2 9"/>
          <p:cNvSpPr/>
          <p:nvPr/>
        </p:nvSpPr>
        <p:spPr>
          <a:xfrm>
            <a:off x="7429500" y="5583367"/>
            <a:ext cx="4470400" cy="1015663"/>
          </a:xfrm>
          <a:prstGeom prst="borderCallout2">
            <a:avLst>
              <a:gd name="adj1" fmla="val 21924"/>
              <a:gd name="adj2" fmla="val -1737"/>
              <a:gd name="adj3" fmla="val 28932"/>
              <a:gd name="adj4" fmla="val -14919"/>
              <a:gd name="adj5" fmla="val 77014"/>
              <a:gd name="adj6" fmla="val -20179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Az utolsó sorban összegzi a program a szavazás eredményét. Az utolsó oszlopban a nem szavazók száma látható. </a:t>
            </a:r>
            <a:endParaRPr lang="hu-HU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6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földkönyv adatainak módosítása. 1.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543735"/>
            <a:ext cx="99695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Fölhivatal aktuális adatainak betöltése után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folyamatosan kaphatunk a tulajdonosoktól olyan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észrevételeket, amik megfelelő bizonylatok, pl. Földhivatali tulajdoni lap, bérleti vagy más szerződés, stb., és ezek alapján meg kell változtatni a földkönyv adatait. Ehhez először ki kell választani az ingatlanok listájából az adott ingatlant, majd a módosítás funkciót kell választani. Ekkor megkapjuk az eredeti földkönyv adatait, amit most módosíthatunk. </a:t>
            </a: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037" y="4208462"/>
            <a:ext cx="6975960" cy="2281238"/>
          </a:xfrm>
          <a:prstGeom prst="rect">
            <a:avLst/>
          </a:prstGeom>
        </p:spPr>
      </p:pic>
      <p:sp>
        <p:nvSpPr>
          <p:cNvPr id="7" name="Vonalas buborék 2 6"/>
          <p:cNvSpPr/>
          <p:nvPr/>
        </p:nvSpPr>
        <p:spPr>
          <a:xfrm>
            <a:off x="4279900" y="3035300"/>
            <a:ext cx="6870700" cy="1015663"/>
          </a:xfrm>
          <a:prstGeom prst="borderCallout2">
            <a:avLst>
              <a:gd name="adj1" fmla="val 21924"/>
              <a:gd name="adj2" fmla="val -1737"/>
              <a:gd name="adj3" fmla="val 23174"/>
              <a:gd name="adj4" fmla="val -9072"/>
              <a:gd name="adj5" fmla="val 159836"/>
              <a:gd name="adj6" fmla="val -18727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Itt lehet beírni a keresett hrsz. számot, amit a program kiemel a listában, ezen kell jobbgombbal a módosítást választani, ami a következő dián megmutatott lehetőséget adja. </a:t>
            </a:r>
          </a:p>
        </p:txBody>
      </p:sp>
    </p:spTree>
    <p:extLst>
      <p:ext uri="{BB962C8B-B14F-4D97-AF65-F5344CB8AC3E}">
        <p14:creationId xmlns:p14="http://schemas.microsoft.com/office/powerpoint/2010/main" val="377106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 rendszer működésének legfontosabb lépései.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041400" y="1510437"/>
            <a:ext cx="10083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endParaRPr lang="hu-H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</a:rPr>
              <a:t>földkönyv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(ingatlanok, </a:t>
            </a: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tulajdonosok </a:t>
            </a: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és </a:t>
            </a: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földhasználók) </a:t>
            </a: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adatainak rögzítése</a:t>
            </a:r>
          </a:p>
          <a:p>
            <a:pPr hangingPunct="0">
              <a:spcAft>
                <a:spcPts val="0"/>
              </a:spcAft>
            </a:pPr>
            <a:endParaRPr lang="hu-H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tulajdonosi közgyűlésekhez meghatalmazások kezelése</a:t>
            </a:r>
          </a:p>
          <a:p>
            <a:pPr hangingPunct="0">
              <a:spcAft>
                <a:spcPts val="0"/>
              </a:spcAft>
            </a:pP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közgyűlések résztvevőinek, a szavazati arányoknak a kezelése, dokumentálása  </a:t>
            </a:r>
            <a:endParaRPr lang="hu-H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endParaRPr lang="hu-H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adott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időszakra szóló kötelezettségek számítása, ellenőrzése</a:t>
            </a:r>
          </a:p>
          <a:p>
            <a:pPr hangingPunct="0">
              <a:spcAft>
                <a:spcPts val="0"/>
              </a:spcAft>
            </a:pPr>
            <a:endParaRPr lang="hu-H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fizetési kötelezettségek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előírása</a:t>
            </a:r>
          </a:p>
          <a:p>
            <a:pPr hangingPunct="0">
              <a:spcAft>
                <a:spcPts val="0"/>
              </a:spcAft>
            </a:pPr>
            <a:endParaRPr lang="hu-H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tulajdonosi észrevételek alapján a földkönyv adatainak módosítása</a:t>
            </a:r>
            <a:endParaRPr lang="hu-H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endParaRPr lang="hu-H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kifizetések rögzítése bankon vagy pénztáron keresztül, teljeskörű pénztárnaplózással</a:t>
            </a:r>
          </a:p>
          <a:p>
            <a:pPr hangingPunct="0">
              <a:spcAft>
                <a:spcPts val="0"/>
              </a:spcAft>
            </a:pPr>
            <a:endParaRPr lang="hu-H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kifizetési listák, elszámolások stb. készítése</a:t>
            </a:r>
          </a:p>
          <a:p>
            <a:pPr hangingPunct="0">
              <a:spcAft>
                <a:spcPts val="0"/>
              </a:spcAft>
            </a:pPr>
            <a:endParaRPr lang="hu-H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eladások, elszámolások közgyűlésnek, a számvitelnek</a:t>
            </a:r>
            <a:endParaRPr lang="hu-H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endParaRPr lang="hu-H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28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földkönyv adatainak módosítása. 2.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467535"/>
            <a:ext cx="9969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Most azt mutatjuk meg, hogy pl. ha egy tulajdonos XXXX Lajosné behoz pl. egy </a:t>
            </a:r>
            <a:r>
              <a:rPr lang="hu-HU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ulajdoni lap másolatot, hogy eladta a tulajdon részét YYYYY Lászlónénak.</a:t>
            </a: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75" y="2627312"/>
            <a:ext cx="6877050" cy="790575"/>
          </a:xfrm>
          <a:prstGeom prst="rect">
            <a:avLst/>
          </a:prstGeom>
        </p:spPr>
      </p:pic>
      <p:sp>
        <p:nvSpPr>
          <p:cNvPr id="7" name="Vonalas buborék 2 6"/>
          <p:cNvSpPr/>
          <p:nvPr/>
        </p:nvSpPr>
        <p:spPr>
          <a:xfrm>
            <a:off x="5156200" y="2120900"/>
            <a:ext cx="5994400" cy="400110"/>
          </a:xfrm>
          <a:prstGeom prst="borderCallout2">
            <a:avLst>
              <a:gd name="adj1" fmla="val 21924"/>
              <a:gd name="adj2" fmla="val -1737"/>
              <a:gd name="adj3" fmla="val 29522"/>
              <a:gd name="adj4" fmla="val -12087"/>
              <a:gd name="adj5" fmla="val 218489"/>
              <a:gd name="adj6" fmla="val -18260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Itt lehet látni az eredeti két tulajdonost és az adataikat.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2" y="3681412"/>
            <a:ext cx="3876675" cy="1628775"/>
          </a:xfrm>
          <a:prstGeom prst="rect">
            <a:avLst/>
          </a:prstGeom>
        </p:spPr>
      </p:pic>
      <p:sp>
        <p:nvSpPr>
          <p:cNvPr id="9" name="Vonalas buborék 2 8"/>
          <p:cNvSpPr/>
          <p:nvPr/>
        </p:nvSpPr>
        <p:spPr>
          <a:xfrm>
            <a:off x="5156200" y="3632200"/>
            <a:ext cx="5994400" cy="1015663"/>
          </a:xfrm>
          <a:prstGeom prst="borderCallout2">
            <a:avLst>
              <a:gd name="adj1" fmla="val 21924"/>
              <a:gd name="adj2" fmla="val -1737"/>
              <a:gd name="adj3" fmla="val 22020"/>
              <a:gd name="adj4" fmla="val -6367"/>
              <a:gd name="adj5" fmla="val 38430"/>
              <a:gd name="adj6" fmla="val -11693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Itt töröltté tettük a korábbi tulajdonos tulajdonát, 2015.03.14-től, a bemutatott Tulajdoni lap adatainak  megfelelően.</a:t>
            </a: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5212" y="5654675"/>
            <a:ext cx="6886575" cy="781050"/>
          </a:xfrm>
          <a:prstGeom prst="rect">
            <a:avLst/>
          </a:prstGeom>
        </p:spPr>
      </p:pic>
      <p:sp>
        <p:nvSpPr>
          <p:cNvPr id="12" name="Vonalas buborék 2 11"/>
          <p:cNvSpPr/>
          <p:nvPr/>
        </p:nvSpPr>
        <p:spPr>
          <a:xfrm>
            <a:off x="5651500" y="4902200"/>
            <a:ext cx="5499100" cy="1631216"/>
          </a:xfrm>
          <a:prstGeom prst="borderCallout2">
            <a:avLst>
              <a:gd name="adj1" fmla="val 21924"/>
              <a:gd name="adj2" fmla="val -1737"/>
              <a:gd name="adj3" fmla="val 22020"/>
              <a:gd name="adj4" fmla="val -6367"/>
              <a:gd name="adj5" fmla="val 75757"/>
              <a:gd name="adj6" fmla="val -14752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A földkönyv adatlapon az eredeti tulajdonos sorában megjelent a T (törölt) jelzés, és az összes tulajdonos arány lecsökkent 50%-ra. Ez jelzi, hogy még fel kell venni az új tulajdonost is a 100% tulajdoni arány eléréséhez.</a:t>
            </a:r>
          </a:p>
        </p:txBody>
      </p:sp>
      <p:sp>
        <p:nvSpPr>
          <p:cNvPr id="13" name="Ellipszis 12"/>
          <p:cNvSpPr/>
          <p:nvPr/>
        </p:nvSpPr>
        <p:spPr>
          <a:xfrm>
            <a:off x="1003300" y="5847099"/>
            <a:ext cx="508000" cy="4275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4610100" y="6113799"/>
            <a:ext cx="825500" cy="4275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1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75" y="3952875"/>
            <a:ext cx="6877050" cy="85725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földkönyv adatainak módosítása. 3.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467535"/>
            <a:ext cx="9969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Az új tulajdonos, YYYYY Lászlóné tulajdonosi adatainak felvételét mutatja ez a dia.</a:t>
            </a: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387" y="1908175"/>
            <a:ext cx="3857625" cy="1771650"/>
          </a:xfrm>
          <a:prstGeom prst="rect">
            <a:avLst/>
          </a:prstGeom>
        </p:spPr>
      </p:pic>
      <p:sp>
        <p:nvSpPr>
          <p:cNvPr id="11" name="Ellipszis 10"/>
          <p:cNvSpPr/>
          <p:nvPr/>
        </p:nvSpPr>
        <p:spPr>
          <a:xfrm>
            <a:off x="4610100" y="4488199"/>
            <a:ext cx="825500" cy="4275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Vonalas buborék 2 8"/>
          <p:cNvSpPr/>
          <p:nvPr/>
        </p:nvSpPr>
        <p:spPr>
          <a:xfrm>
            <a:off x="5156200" y="2705100"/>
            <a:ext cx="5994400" cy="707886"/>
          </a:xfrm>
          <a:prstGeom prst="borderCallout2">
            <a:avLst>
              <a:gd name="adj1" fmla="val 21924"/>
              <a:gd name="adj2" fmla="val -1737"/>
              <a:gd name="adj3" fmla="val 22020"/>
              <a:gd name="adj4" fmla="val -6367"/>
              <a:gd name="adj5" fmla="val 9670"/>
              <a:gd name="adj6" fmla="val -11057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Ezen az adatlapon rögzítjük az új tulajdonosi adatokat, ½ tulajdoni arányban.</a:t>
            </a:r>
          </a:p>
        </p:txBody>
      </p:sp>
      <p:sp>
        <p:nvSpPr>
          <p:cNvPr id="12" name="Vonalas buborék 2 11"/>
          <p:cNvSpPr/>
          <p:nvPr/>
        </p:nvSpPr>
        <p:spPr>
          <a:xfrm>
            <a:off x="2120900" y="5067300"/>
            <a:ext cx="9029700" cy="1631216"/>
          </a:xfrm>
          <a:prstGeom prst="borderCallout2">
            <a:avLst>
              <a:gd name="adj1" fmla="val 21924"/>
              <a:gd name="adj2" fmla="val -1737"/>
              <a:gd name="adj3" fmla="val 22020"/>
              <a:gd name="adj4" fmla="val -6367"/>
              <a:gd name="adj5" fmla="val -25286"/>
              <a:gd name="adj6" fmla="val -8247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A földkönyv adatlapon megjelent az új YYYYY Lászlóné a második ½ tulajdonra is.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Az összes tulajdonos arány ezzel 100% lett. Ez </a:t>
            </a:r>
            <a:r>
              <a:rPr lang="hu-HU" sz="2000" dirty="0">
                <a:solidFill>
                  <a:schemeClr val="tx1"/>
                </a:solidFill>
              </a:rPr>
              <a:t>a </a:t>
            </a:r>
            <a:r>
              <a:rPr lang="hu-HU" sz="2000" dirty="0" smtClean="0">
                <a:solidFill>
                  <a:schemeClr val="tx1"/>
                </a:solidFill>
              </a:rPr>
              <a:t>tulajdoni arány változás információ </a:t>
            </a:r>
            <a:r>
              <a:rPr lang="hu-HU" sz="2000" dirty="0">
                <a:solidFill>
                  <a:schemeClr val="tx1"/>
                </a:solidFill>
              </a:rPr>
              <a:t>visszamenőleg még nem, csak a következő számításnál fog érvényesülni. Ha visszamenőleg is módosítani akarunk, akkor törölni kell a régi előírást és új számítást kell végezni, új </a:t>
            </a:r>
            <a:r>
              <a:rPr lang="hu-HU" sz="2000" dirty="0" smtClean="0">
                <a:solidFill>
                  <a:schemeClr val="tx1"/>
                </a:solidFill>
              </a:rPr>
              <a:t>kötelezettséget kell előírni, de ezt csak egyedileg szabad elkészíteni!!</a:t>
            </a:r>
          </a:p>
        </p:txBody>
      </p:sp>
    </p:spTree>
    <p:extLst>
      <p:ext uri="{BB962C8B-B14F-4D97-AF65-F5344CB8AC3E}">
        <p14:creationId xmlns:p14="http://schemas.microsoft.com/office/powerpoint/2010/main" val="8404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487" y="3844925"/>
            <a:ext cx="6677025" cy="257175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tulajdonosoknak fizetendő összeg </a:t>
            </a:r>
            <a:r>
              <a:rPr lang="hu-HU" sz="3200" dirty="0" smtClean="0">
                <a:ea typeface="Times New Roman" panose="02020603050405020304" pitchFamily="18" charset="0"/>
              </a:rPr>
              <a:t>számításához </a:t>
            </a:r>
            <a:r>
              <a:rPr lang="hu-HU" sz="3200" dirty="0">
                <a:ea typeface="Times New Roman" panose="02020603050405020304" pitchFamily="18" charset="0"/>
              </a:rPr>
              <a:t>szükséges paraméterek </a:t>
            </a:r>
            <a:r>
              <a:rPr lang="hu-HU" sz="3200" dirty="0" smtClean="0">
                <a:ea typeface="Times New Roman" panose="02020603050405020304" pitchFamily="18" charset="0"/>
              </a:rPr>
              <a:t>beállítása. 1.</a:t>
            </a:r>
            <a:endParaRPr lang="hu-HU" sz="3100" dirty="0"/>
          </a:p>
        </p:txBody>
      </p:sp>
      <p:sp>
        <p:nvSpPr>
          <p:cNvPr id="12" name="Vonalas buborék 2 11"/>
          <p:cNvSpPr/>
          <p:nvPr/>
        </p:nvSpPr>
        <p:spPr>
          <a:xfrm>
            <a:off x="3326296" y="1371600"/>
            <a:ext cx="8472004" cy="707886"/>
          </a:xfrm>
          <a:prstGeom prst="borderCallout2">
            <a:avLst>
              <a:gd name="adj1" fmla="val 21924"/>
              <a:gd name="adj2" fmla="val -1737"/>
              <a:gd name="adj3" fmla="val 34620"/>
              <a:gd name="adj4" fmla="val -7522"/>
              <a:gd name="adj5" fmla="val 512683"/>
              <a:gd name="adj6" fmla="val -13545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Itt lehet beállítani, hogy </a:t>
            </a:r>
            <a:r>
              <a:rPr lang="hu-HU" sz="2000" dirty="0" smtClean="0">
                <a:solidFill>
                  <a:schemeClr val="tx1"/>
                </a:solidFill>
              </a:rPr>
              <a:t>melyik fekvésre fogunk fizetni, például csak a külterületen lévő ingatlanokra. </a:t>
            </a:r>
            <a:endParaRPr lang="hu-HU" sz="2000" dirty="0">
              <a:solidFill>
                <a:schemeClr val="tx1"/>
              </a:solidFill>
            </a:endParaRPr>
          </a:p>
        </p:txBody>
      </p:sp>
      <p:sp>
        <p:nvSpPr>
          <p:cNvPr id="15" name="Vonalas buborék 2 14"/>
          <p:cNvSpPr/>
          <p:nvPr/>
        </p:nvSpPr>
        <p:spPr>
          <a:xfrm>
            <a:off x="5613400" y="2266670"/>
            <a:ext cx="6184900" cy="1323439"/>
          </a:xfrm>
          <a:prstGeom prst="borderCallout2">
            <a:avLst>
              <a:gd name="adj1" fmla="val 20000"/>
              <a:gd name="adj2" fmla="val -1504"/>
              <a:gd name="adj3" fmla="val 27387"/>
              <a:gd name="adj4" fmla="val -11849"/>
              <a:gd name="adj5" fmla="val 189088"/>
              <a:gd name="adj6" fmla="val -18530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Ebben az oszlopban láthatók azok a művelési ágak, amik legalább egyszer szerepelnek az adatállományban. Minden sorhoz meg kell határozni, hogy számolunk-e </a:t>
            </a:r>
            <a:r>
              <a:rPr lang="hu-HU" sz="2000" dirty="0">
                <a:solidFill>
                  <a:schemeClr val="tx1"/>
                </a:solidFill>
              </a:rPr>
              <a:t>használati </a:t>
            </a:r>
            <a:r>
              <a:rPr lang="hu-HU" sz="2000" dirty="0" smtClean="0">
                <a:solidFill>
                  <a:schemeClr val="tx1"/>
                </a:solidFill>
              </a:rPr>
              <a:t>díjat az adott művelési ághoz vagy nem.</a:t>
            </a:r>
            <a:endParaRPr lang="hu-HU" sz="2000" dirty="0">
              <a:solidFill>
                <a:schemeClr val="tx1"/>
              </a:solidFill>
            </a:endParaRPr>
          </a:p>
        </p:txBody>
      </p:sp>
      <p:sp>
        <p:nvSpPr>
          <p:cNvPr id="17" name="Vonalas buborék 2 16"/>
          <p:cNvSpPr/>
          <p:nvPr/>
        </p:nvSpPr>
        <p:spPr>
          <a:xfrm>
            <a:off x="7021512" y="3828770"/>
            <a:ext cx="4776788" cy="2862322"/>
          </a:xfrm>
          <a:prstGeom prst="borderCallout2">
            <a:avLst>
              <a:gd name="adj1" fmla="val 18750"/>
              <a:gd name="adj2" fmla="val -1835"/>
              <a:gd name="adj3" fmla="val 23224"/>
              <a:gd name="adj4" fmla="val -13661"/>
              <a:gd name="adj5" fmla="val 48291"/>
              <a:gd name="adj6" fmla="val -16697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Ezekbe az oszlopokba kell beírni, hogy az adott művelési ágon mennyit kell fizetnünk hektáronként. Ha valamelyik művelési ágon nem számolunk fizetendőt, akkor abba a sorba nullát írunk. Pl. esetünkben </a:t>
            </a:r>
            <a:r>
              <a:rPr lang="hu-HU" sz="2000" dirty="0" smtClean="0">
                <a:solidFill>
                  <a:schemeClr val="tx1"/>
                </a:solidFill>
              </a:rPr>
              <a:t>az erdő, a fásított terület, a gyümölcsös és a kert művelési </a:t>
            </a:r>
            <a:r>
              <a:rPr lang="hu-HU" sz="2000" dirty="0" smtClean="0">
                <a:solidFill>
                  <a:schemeClr val="tx1"/>
                </a:solidFill>
              </a:rPr>
              <a:t>ágra </a:t>
            </a:r>
            <a:r>
              <a:rPr lang="hu-HU" sz="2000" dirty="0" smtClean="0">
                <a:solidFill>
                  <a:schemeClr val="tx1"/>
                </a:solidFill>
              </a:rPr>
              <a:t>fizetünk egyformán 1000 Ft/ha-t, a többi. kivett </a:t>
            </a:r>
            <a:r>
              <a:rPr lang="hu-HU" sz="2000" dirty="0" smtClean="0">
                <a:solidFill>
                  <a:schemeClr val="tx1"/>
                </a:solidFill>
              </a:rPr>
              <a:t>művelési ágra </a:t>
            </a:r>
            <a:r>
              <a:rPr lang="hu-HU" sz="2000" dirty="0" smtClean="0">
                <a:solidFill>
                  <a:schemeClr val="tx1"/>
                </a:solidFill>
              </a:rPr>
              <a:t>nem fizetünk, ezek nem vadászati területek.</a:t>
            </a:r>
            <a:endParaRPr lang="hu-HU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4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59012"/>
            <a:ext cx="8153400" cy="399097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Adott évre szóló fizetési kötelezettség előírása. 2.</a:t>
            </a:r>
            <a:endParaRPr lang="hu-HU" sz="3100" dirty="0"/>
          </a:p>
        </p:txBody>
      </p:sp>
      <p:sp>
        <p:nvSpPr>
          <p:cNvPr id="9" name="Téglalap 8"/>
          <p:cNvSpPr/>
          <p:nvPr/>
        </p:nvSpPr>
        <p:spPr>
          <a:xfrm>
            <a:off x="1041400" y="1586637"/>
            <a:ext cx="1008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tulajdonosoknak adott évre fizetendő összeget az előző képen megmutatott paraméterek alapján számolja ki a program. A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számítást  – ellenőrzés céljából – a következő képen látható listában mutatja meg.</a:t>
            </a:r>
            <a:endParaRPr lang="hu-H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Ellipszis 13"/>
          <p:cNvSpPr/>
          <p:nvPr/>
        </p:nvSpPr>
        <p:spPr>
          <a:xfrm>
            <a:off x="889000" y="2565400"/>
            <a:ext cx="965200" cy="432671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12"/>
          <p:cNvSpPr/>
          <p:nvPr/>
        </p:nvSpPr>
        <p:spPr>
          <a:xfrm>
            <a:off x="1143000" y="6120537"/>
            <a:ext cx="1008380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lista egy-egy sora mögött lévő részletes számítási adatokat egyszerűen képernyőre kérhetjük, erre a következő dia mutat példát az előírás – számítás egy részét bemutatva.</a:t>
            </a:r>
          </a:p>
        </p:txBody>
      </p:sp>
    </p:spTree>
    <p:extLst>
      <p:ext uri="{BB962C8B-B14F-4D97-AF65-F5344CB8AC3E}">
        <p14:creationId xmlns:p14="http://schemas.microsoft.com/office/powerpoint/2010/main" val="338047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 </a:t>
            </a:r>
            <a:r>
              <a:rPr lang="hu-HU" sz="3100" dirty="0" smtClean="0"/>
              <a:t> </a:t>
            </a:r>
            <a:r>
              <a:rPr lang="hu-HU" sz="3100" dirty="0"/>
              <a:t/>
            </a:r>
            <a:br>
              <a:rPr lang="hu-HU" sz="3100" dirty="0"/>
            </a:br>
            <a:r>
              <a:rPr lang="hu-HU" sz="3100" dirty="0"/>
              <a:t>Adott évre szóló fizetési kötelezettség előírása. </a:t>
            </a:r>
            <a:r>
              <a:rPr lang="hu-HU" sz="3100" dirty="0" smtClean="0"/>
              <a:t>3.</a:t>
            </a:r>
            <a:endParaRPr lang="hu-HU" sz="3100" dirty="0"/>
          </a:p>
        </p:txBody>
      </p:sp>
      <p:sp>
        <p:nvSpPr>
          <p:cNvPr id="13" name="Téglalap 12"/>
          <p:cNvSpPr/>
          <p:nvPr/>
        </p:nvSpPr>
        <p:spPr>
          <a:xfrm>
            <a:off x="1066800" y="5396637"/>
            <a:ext cx="1008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Ez a számítás részletezés pl. a kinyomtatott határozat melléklete lehet, amivel a használó azt is ellenőrizheti, hogy valóban ezek az ingatlanok és ilyen területekkel vannak-e a használatában/tulajdonában.</a:t>
            </a:r>
          </a:p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Az ellenőrzés után egyetlen gomb leütésével írja be a program minden tulajdonos adatlapjára az adott évben fizetendő összeget a részlet számításokkal együtt.</a:t>
            </a:r>
            <a:endParaRPr lang="hu-H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337" y="1724025"/>
            <a:ext cx="7096125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43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5" y="2127250"/>
            <a:ext cx="6229350" cy="40005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 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kifizetések rögzítése. 1.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467535"/>
            <a:ext cx="9969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kifizetések bakban és pénztárban egyaránt elvégezhetők. Most egy pénztári kifizetés rögzítését mutatjuk meg.</a:t>
            </a: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Ellipszis 10"/>
          <p:cNvSpPr/>
          <p:nvPr/>
        </p:nvSpPr>
        <p:spPr>
          <a:xfrm>
            <a:off x="4610100" y="7358399"/>
            <a:ext cx="825500" cy="4275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Vonalas buborék 2 8"/>
          <p:cNvSpPr/>
          <p:nvPr/>
        </p:nvSpPr>
        <p:spPr>
          <a:xfrm>
            <a:off x="3606800" y="1955800"/>
            <a:ext cx="7543800" cy="707886"/>
          </a:xfrm>
          <a:prstGeom prst="borderCallout2">
            <a:avLst>
              <a:gd name="adj1" fmla="val 21924"/>
              <a:gd name="adj2" fmla="val -1737"/>
              <a:gd name="adj3" fmla="val 41755"/>
              <a:gd name="adj4" fmla="val -7377"/>
              <a:gd name="adj5" fmla="val 142431"/>
              <a:gd name="adj6" fmla="val -11562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A partner listából kiválasztjuk annak a tulajdonosnak a nevét, akinek fizetni akarunk.</a:t>
            </a:r>
          </a:p>
        </p:txBody>
      </p:sp>
      <p:sp>
        <p:nvSpPr>
          <p:cNvPr id="14" name="Vonalas buborék 2 13"/>
          <p:cNvSpPr/>
          <p:nvPr/>
        </p:nvSpPr>
        <p:spPr>
          <a:xfrm>
            <a:off x="6781800" y="3657600"/>
            <a:ext cx="4381500" cy="707886"/>
          </a:xfrm>
          <a:prstGeom prst="borderCallout2">
            <a:avLst>
              <a:gd name="adj1" fmla="val 21924"/>
              <a:gd name="adj2" fmla="val -1737"/>
              <a:gd name="adj3" fmla="val 23216"/>
              <a:gd name="adj4" fmla="val -12177"/>
              <a:gd name="adj5" fmla="val -52087"/>
              <a:gd name="adj6" fmla="val -31361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Itt látható, hogy a </a:t>
            </a:r>
            <a:r>
              <a:rPr lang="hu-HU" sz="2000" dirty="0">
                <a:solidFill>
                  <a:schemeClr val="tx1"/>
                </a:solidFill>
              </a:rPr>
              <a:t>k</a:t>
            </a:r>
            <a:r>
              <a:rPr lang="hu-HU" sz="2000" dirty="0" smtClean="0">
                <a:solidFill>
                  <a:schemeClr val="tx1"/>
                </a:solidFill>
              </a:rPr>
              <a:t>iválasztott </a:t>
            </a:r>
            <a:r>
              <a:rPr lang="hu-HU" sz="2000" dirty="0" smtClean="0">
                <a:solidFill>
                  <a:schemeClr val="tx1"/>
                </a:solidFill>
              </a:rPr>
              <a:t>DDDDDDD Istvánnak 4770 </a:t>
            </a:r>
            <a:r>
              <a:rPr lang="hu-HU" sz="2000" dirty="0" smtClean="0">
                <a:solidFill>
                  <a:schemeClr val="tx1"/>
                </a:solidFill>
              </a:rPr>
              <a:t>Ft-ot kell fizetnünk.</a:t>
            </a:r>
          </a:p>
        </p:txBody>
      </p:sp>
      <p:sp>
        <p:nvSpPr>
          <p:cNvPr id="10" name="Vonalas buborék 2 9"/>
          <p:cNvSpPr/>
          <p:nvPr/>
        </p:nvSpPr>
        <p:spPr>
          <a:xfrm>
            <a:off x="2451100" y="6070600"/>
            <a:ext cx="8712200" cy="707886"/>
          </a:xfrm>
          <a:prstGeom prst="borderCallout2">
            <a:avLst>
              <a:gd name="adj1" fmla="val 21924"/>
              <a:gd name="adj2" fmla="val -1737"/>
              <a:gd name="adj3" fmla="val 12471"/>
              <a:gd name="adj4" fmla="val -6416"/>
              <a:gd name="adj5" fmla="val -107258"/>
              <a:gd name="adj6" fmla="val -9368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A fizetendő teljes összeget felajánlja a program a pénztári bizonylathoz, de ezt átírhatjuk, ha pl. több részletben akarunk fizetni.</a:t>
            </a:r>
          </a:p>
        </p:txBody>
      </p:sp>
    </p:spTree>
    <p:extLst>
      <p:ext uri="{BB962C8B-B14F-4D97-AF65-F5344CB8AC3E}">
        <p14:creationId xmlns:p14="http://schemas.microsoft.com/office/powerpoint/2010/main" val="124203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 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kifizetések rögzítése. 2.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467535"/>
            <a:ext cx="9969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Az előző dián megmutatott pénztári kifizetéshez a program előállítja a pénzügyi előírásoknak megfelelő  kiadási bizonylatot is. </a:t>
            </a: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Ellipszis 10"/>
          <p:cNvSpPr/>
          <p:nvPr/>
        </p:nvSpPr>
        <p:spPr>
          <a:xfrm>
            <a:off x="4610100" y="7358399"/>
            <a:ext cx="825500" cy="4275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425" y="2578100"/>
            <a:ext cx="6305550" cy="4191000"/>
          </a:xfrm>
          <a:prstGeom prst="rect">
            <a:avLst/>
          </a:prstGeom>
        </p:spPr>
      </p:pic>
      <p:sp>
        <p:nvSpPr>
          <p:cNvPr id="9" name="Vonalas buborék 2 8"/>
          <p:cNvSpPr/>
          <p:nvPr/>
        </p:nvSpPr>
        <p:spPr>
          <a:xfrm>
            <a:off x="6134100" y="2082800"/>
            <a:ext cx="3848100" cy="406400"/>
          </a:xfrm>
          <a:prstGeom prst="borderCallout2">
            <a:avLst>
              <a:gd name="adj1" fmla="val 21924"/>
              <a:gd name="adj2" fmla="val -1737"/>
              <a:gd name="adj3" fmla="val 22020"/>
              <a:gd name="adj4" fmla="val -6367"/>
              <a:gd name="adj5" fmla="val 210606"/>
              <a:gd name="adj6" fmla="val -11899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Minta a kiadási pénztárbizonylatra. </a:t>
            </a:r>
          </a:p>
        </p:txBody>
      </p:sp>
      <p:sp>
        <p:nvSpPr>
          <p:cNvPr id="6" name="Téglalap 5"/>
          <p:cNvSpPr/>
          <p:nvPr/>
        </p:nvSpPr>
        <p:spPr>
          <a:xfrm>
            <a:off x="1749425" y="2578100"/>
            <a:ext cx="6305550" cy="417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889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5" y="2557462"/>
            <a:ext cx="9048750" cy="326707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 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kifizetések rögzítése. </a:t>
            </a:r>
            <a:r>
              <a:rPr lang="hu-HU" sz="3100" dirty="0">
                <a:ea typeface="Times New Roman" panose="02020603050405020304" pitchFamily="18" charset="0"/>
              </a:rPr>
              <a:t>3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.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467535"/>
            <a:ext cx="9969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Az előző dián megmutatott pénztári kifizetésekhez a program előállítja a pénzügyi előírásoknak megfelelő  pénztárnaplót a zárási adatokkal együtt.</a:t>
            </a: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Ellipszis 10"/>
          <p:cNvSpPr/>
          <p:nvPr/>
        </p:nvSpPr>
        <p:spPr>
          <a:xfrm>
            <a:off x="4610100" y="7358399"/>
            <a:ext cx="825500" cy="4275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Vonalas buborék 2 8"/>
          <p:cNvSpPr/>
          <p:nvPr/>
        </p:nvSpPr>
        <p:spPr>
          <a:xfrm>
            <a:off x="8229600" y="1905000"/>
            <a:ext cx="2908300" cy="400110"/>
          </a:xfrm>
          <a:prstGeom prst="borderCallout2">
            <a:avLst>
              <a:gd name="adj1" fmla="val 21924"/>
              <a:gd name="adj2" fmla="val -1737"/>
              <a:gd name="adj3" fmla="val 47413"/>
              <a:gd name="adj4" fmla="val -39555"/>
              <a:gd name="adj5" fmla="val 147123"/>
              <a:gd name="adj6" fmla="val -49891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Minta a pénztár naplóra.</a:t>
            </a:r>
          </a:p>
        </p:txBody>
      </p:sp>
      <p:sp>
        <p:nvSpPr>
          <p:cNvPr id="4" name="Téglalap 3"/>
          <p:cNvSpPr/>
          <p:nvPr/>
        </p:nvSpPr>
        <p:spPr>
          <a:xfrm>
            <a:off x="1571625" y="2438400"/>
            <a:ext cx="9048749" cy="33861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1346200" y="6273800"/>
            <a:ext cx="7950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következő dián látható a pénztárnapló záró része a szokásos címletezéssel együtt.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4598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 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kifizetések rögzítése. </a:t>
            </a:r>
            <a:r>
              <a:rPr lang="hu-HU" sz="3100" dirty="0">
                <a:ea typeface="Times New Roman" panose="02020603050405020304" pitchFamily="18" charset="0"/>
              </a:rPr>
              <a:t>4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.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467535"/>
            <a:ext cx="9969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Az előző dián megmutatott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pénztár napló záró része látható ezen a dián a szokásos címletezéssel együtt.</a:t>
            </a: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Ellipszis 10"/>
          <p:cNvSpPr/>
          <p:nvPr/>
        </p:nvSpPr>
        <p:spPr>
          <a:xfrm>
            <a:off x="4610100" y="7358399"/>
            <a:ext cx="825500" cy="4275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263" y="2392362"/>
            <a:ext cx="8796338" cy="3876675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1571625" y="1981200"/>
            <a:ext cx="9048749" cy="441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024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 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 rendszer további, általános szolgáltatásai 1.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924735"/>
            <a:ext cx="99695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jelszó </a:t>
            </a:r>
            <a:r>
              <a:rPr lang="hu-HU" dirty="0"/>
              <a:t>és azonosító használat a felhasználó bejelentkezésekor</a:t>
            </a:r>
          </a:p>
          <a:p>
            <a:endParaRPr lang="hu-HU" dirty="0" smtClean="0"/>
          </a:p>
          <a:p>
            <a:r>
              <a:rPr lang="hu-HU" dirty="0" smtClean="0"/>
              <a:t>jelszó </a:t>
            </a:r>
            <a:r>
              <a:rPr lang="hu-HU" dirty="0"/>
              <a:t>módosítás lehetősége a felhasználónál</a:t>
            </a:r>
          </a:p>
          <a:p>
            <a:endParaRPr lang="hu-HU" dirty="0" smtClean="0"/>
          </a:p>
          <a:p>
            <a:r>
              <a:rPr lang="hu-HU" dirty="0" smtClean="0"/>
              <a:t>adathozzáférési jogosultság kezelés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különböző objektumokhoz tetszőleges hosszúságú szöveg kapcsolható, vágólapon keresztül is, az </a:t>
            </a:r>
            <a:endParaRPr lang="hu-HU" dirty="0" smtClean="0"/>
          </a:p>
          <a:p>
            <a:r>
              <a:rPr lang="hu-HU" dirty="0" smtClean="0"/>
              <a:t>adatbázis </a:t>
            </a:r>
            <a:r>
              <a:rPr lang="hu-HU" dirty="0"/>
              <a:t>karakteres részei vágólapon exportálhatók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felhasználó saját nyomtatási sablonokat állíthat összes a helyi igényeknek megfelelően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felhasználó az adatbázisokat saját maga is feldolgozhatja (oszlopokat,szűrőfeltételeket definiálhat)</a:t>
            </a:r>
          </a:p>
          <a:p>
            <a:endParaRPr lang="hu-HU" dirty="0" smtClean="0"/>
          </a:p>
          <a:p>
            <a:r>
              <a:rPr lang="hu-HU" dirty="0" smtClean="0"/>
              <a:t>feladások </a:t>
            </a:r>
            <a:r>
              <a:rPr lang="hu-HU" dirty="0"/>
              <a:t>listák, elszámolások </a:t>
            </a:r>
            <a:r>
              <a:rPr lang="hu-HU" dirty="0" smtClean="0"/>
              <a:t>készítése, </a:t>
            </a:r>
            <a:r>
              <a:rPr lang="hu-HU" dirty="0"/>
              <a:t>stb.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listák Excel-be illetve más táblázatkezelőkbe való exportálási lehetősége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13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tulajdonosok és földhasználók adatainak rögzítése.</a:t>
            </a:r>
            <a:endParaRPr lang="hu-HU" sz="3100" dirty="0"/>
          </a:p>
        </p:txBody>
      </p:sp>
      <p:sp>
        <p:nvSpPr>
          <p:cNvPr id="4" name="Téglalap 3"/>
          <p:cNvSpPr/>
          <p:nvPr/>
        </p:nvSpPr>
        <p:spPr>
          <a:xfrm>
            <a:off x="1041400" y="1472337"/>
            <a:ext cx="1008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tulajdonosok és a földhasználók adatait a következő adatlapokon lehet rögzíteni a rendszerbe: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775" y="2043112"/>
            <a:ext cx="4286250" cy="3533775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050" y="2047875"/>
            <a:ext cx="4305300" cy="3905250"/>
          </a:xfrm>
          <a:prstGeom prst="rect">
            <a:avLst/>
          </a:prstGeom>
        </p:spPr>
      </p:pic>
      <p:sp>
        <p:nvSpPr>
          <p:cNvPr id="7" name="Ellipszis 6"/>
          <p:cNvSpPr/>
          <p:nvPr/>
        </p:nvSpPr>
        <p:spPr>
          <a:xfrm>
            <a:off x="7112000" y="4127500"/>
            <a:ext cx="3835400" cy="9017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1041399" y="2269067"/>
            <a:ext cx="2616201" cy="4572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1562101" y="3572921"/>
            <a:ext cx="2959104" cy="44027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1079500" y="5701437"/>
            <a:ext cx="10083800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fenti adatmezők közül csak a név és a cím kitöltése a kötelező, de igény szerint lehet pl. bankszámla számokat és/vagy adószámot stb. is rögzíteni a rendszerbe. Itt lehet jelezni azt is, ha egy személy külföldi, ha pl. a külföldi tulajdonosnak is fizetni akarunk.</a:t>
            </a:r>
          </a:p>
        </p:txBody>
      </p:sp>
    </p:spTree>
    <p:extLst>
      <p:ext uri="{BB962C8B-B14F-4D97-AF65-F5344CB8AC3E}">
        <p14:creationId xmlns:p14="http://schemas.microsoft.com/office/powerpoint/2010/main" val="181165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 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/>
              <a:t>A rendszer további, általános szolgáltatásai </a:t>
            </a:r>
            <a:r>
              <a:rPr lang="hu-HU" sz="3100" dirty="0" smtClean="0"/>
              <a:t>2.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759635"/>
            <a:ext cx="99695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Az </a:t>
            </a:r>
            <a:r>
              <a:rPr lang="hu-HU" dirty="0"/>
              <a:t>egér jobb gombja a képernyőn lévő listákon általában felajánlja </a:t>
            </a:r>
            <a:r>
              <a:rPr lang="hu-HU" dirty="0" smtClean="0"/>
              <a:t>az </a:t>
            </a:r>
            <a:r>
              <a:rPr lang="hu-HU" dirty="0"/>
              <a:t>adott listasor tartamának képernyőre adását, vagy </a:t>
            </a:r>
            <a:endParaRPr lang="hu-HU" dirty="0" smtClean="0"/>
          </a:p>
          <a:p>
            <a:endParaRPr lang="hu-HU" dirty="0"/>
          </a:p>
          <a:p>
            <a:r>
              <a:rPr lang="hu-HU" dirty="0"/>
              <a:t>megfelelő jogosultság esetén a módosítását, vagy 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listasor adatainak nyomtatását valamilyen formátumban </a:t>
            </a:r>
          </a:p>
          <a:p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/>
              <a:t>aktuális </a:t>
            </a:r>
            <a:r>
              <a:rPr lang="hu-HU" dirty="0" smtClean="0"/>
              <a:t>képernyő listát mindig ki lehet nyomtatni 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egy </a:t>
            </a:r>
            <a:r>
              <a:rPr lang="hu-HU" dirty="0"/>
              <a:t>adott mezőre mutatva a nyíllal ennek a mezőnek a részletes adatait, vagy </a:t>
            </a:r>
            <a:r>
              <a:rPr lang="hu-HU" dirty="0" smtClean="0"/>
              <a:t>megfelelő </a:t>
            </a:r>
            <a:r>
              <a:rPr lang="hu-HU" dirty="0"/>
              <a:t>jogosultság esetén a </a:t>
            </a:r>
            <a:r>
              <a:rPr lang="hu-HU" dirty="0" smtClean="0"/>
              <a:t>módosítását is felajánlja, </a:t>
            </a:r>
            <a:r>
              <a:rPr lang="hu-HU" dirty="0"/>
              <a:t>vagy </a:t>
            </a:r>
            <a:endParaRPr lang="hu-HU" dirty="0" smtClean="0"/>
          </a:p>
          <a:p>
            <a:endParaRPr lang="hu-HU" dirty="0"/>
          </a:p>
          <a:p>
            <a:r>
              <a:rPr lang="hu-HU" dirty="0"/>
              <a:t>egyéb szolgáltatásokat, pl.: el lehet érni a kapcsolt információkat (pl.: ingatlan listából </a:t>
            </a:r>
            <a:r>
              <a:rPr lang="hu-HU" dirty="0" smtClean="0"/>
              <a:t>partner adatot és ugyanezt </a:t>
            </a:r>
            <a:r>
              <a:rPr lang="hu-HU" dirty="0"/>
              <a:t>vissza </a:t>
            </a:r>
            <a:r>
              <a:rPr lang="hu-HU" dirty="0" smtClean="0"/>
              <a:t>is) </a:t>
            </a:r>
            <a:r>
              <a:rPr lang="hu-HU" dirty="0"/>
              <a:t>a kapott jogosultságnak megfelelően 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70900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 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 rendszer ára, az ár tartalma.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645335"/>
            <a:ext cx="99695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 </a:t>
            </a:r>
            <a:r>
              <a:rPr lang="hu-HU" b="1" dirty="0" smtClean="0"/>
              <a:t>A </a:t>
            </a:r>
            <a:r>
              <a:rPr lang="hu-HU" b="1" dirty="0"/>
              <a:t>program ára jelenleg </a:t>
            </a:r>
            <a:r>
              <a:rPr lang="hu-HU" b="1" dirty="0" smtClean="0"/>
              <a:t>250.000 </a:t>
            </a:r>
            <a:r>
              <a:rPr lang="hu-HU" b="1" dirty="0"/>
              <a:t>Ft + ÁFA.</a:t>
            </a:r>
            <a:r>
              <a:rPr lang="hu-HU" dirty="0"/>
              <a:t> </a:t>
            </a:r>
            <a:endParaRPr lang="hu-HU" sz="2400" dirty="0"/>
          </a:p>
          <a:p>
            <a:r>
              <a:rPr lang="hu-HU" dirty="0"/>
              <a:t>Teljesítési határidő: szerződés aláírását követő 30 munkanap.</a:t>
            </a:r>
            <a:endParaRPr lang="hu-HU" sz="2400" dirty="0"/>
          </a:p>
          <a:p>
            <a:r>
              <a:rPr lang="hu-HU" dirty="0"/>
              <a:t>Az ár tartalmazza:</a:t>
            </a:r>
            <a:endParaRPr lang="hu-HU" sz="2400" dirty="0"/>
          </a:p>
          <a:p>
            <a:pPr lvl="0" fontAlgn="base" hangingPunct="0"/>
            <a:r>
              <a:rPr lang="hu-HU" dirty="0"/>
              <a:t>a rendszer telepítését és beüzemelését tetszőleges számú felhasználó számára,</a:t>
            </a:r>
            <a:endParaRPr lang="hu-HU" sz="2400" dirty="0"/>
          </a:p>
          <a:p>
            <a:pPr lvl="0" fontAlgn="base" hangingPunct="0"/>
            <a:r>
              <a:rPr lang="hu-HU" dirty="0"/>
              <a:t>a kezelés betanítását 1 alkalommal, max. 4 óra időtartamban,</a:t>
            </a:r>
            <a:endParaRPr lang="hu-HU" sz="2400" dirty="0"/>
          </a:p>
          <a:p>
            <a:pPr lvl="0" fontAlgn="base" hangingPunct="0"/>
            <a:r>
              <a:rPr lang="hu-HU" dirty="0"/>
              <a:t>felhasználói kézikönyvet elektronikus formában,</a:t>
            </a:r>
            <a:endParaRPr lang="hu-HU" sz="2400" dirty="0"/>
          </a:p>
          <a:p>
            <a:pPr lvl="0" fontAlgn="base" hangingPunct="0"/>
            <a:r>
              <a:rPr lang="hu-HU" dirty="0"/>
              <a:t>3 év általános garanciát.</a:t>
            </a:r>
            <a:endParaRPr lang="hu-HU" sz="2400" dirty="0"/>
          </a:p>
          <a:p>
            <a:r>
              <a:rPr lang="hu-HU" dirty="0"/>
              <a:t> </a:t>
            </a:r>
            <a:endParaRPr lang="hu-HU" sz="2400" dirty="0"/>
          </a:p>
          <a:p>
            <a:r>
              <a:rPr lang="hu-HU" dirty="0"/>
              <a:t>Külön megállapodás keretében vállaljuk a rendszerrel kapcsolatban a következőket:</a:t>
            </a:r>
            <a:endParaRPr lang="hu-HU" sz="2400" dirty="0"/>
          </a:p>
          <a:p>
            <a:pPr lvl="0" fontAlgn="base" hangingPunct="0"/>
            <a:r>
              <a:rPr lang="hu-HU" dirty="0"/>
              <a:t>a rendszer tetszőleges irányban és mértékben való bővítését</a:t>
            </a:r>
            <a:endParaRPr lang="hu-HU" sz="2400" dirty="0"/>
          </a:p>
          <a:p>
            <a:pPr lvl="0" fontAlgn="base" hangingPunct="0"/>
            <a:r>
              <a:rPr lang="hu-HU" dirty="0"/>
              <a:t>kapcsolását más, már működő vagy fejlesztés alatt álló </a:t>
            </a:r>
            <a:r>
              <a:rPr lang="hu-HU" dirty="0" smtClean="0"/>
              <a:t>rendszerhez</a:t>
            </a:r>
            <a:endParaRPr lang="hu-HU" sz="2400" dirty="0"/>
          </a:p>
          <a:p>
            <a:pPr lvl="0" fontAlgn="base" hangingPunct="0"/>
            <a:r>
              <a:rPr lang="hu-HU" dirty="0" smtClean="0"/>
              <a:t>adatfeltöltést </a:t>
            </a:r>
            <a:r>
              <a:rPr lang="hu-HU" dirty="0"/>
              <a:t>más rendszerekből, pl.:</a:t>
            </a:r>
            <a:endParaRPr lang="hu-HU" sz="2400" dirty="0"/>
          </a:p>
          <a:p>
            <a:pPr lvl="1" fontAlgn="base" hangingPunct="0"/>
            <a:r>
              <a:rPr lang="hu-HU" dirty="0"/>
              <a:t>Excel táblázat adatainak beolvasása</a:t>
            </a:r>
            <a:endParaRPr lang="hu-HU" sz="2400" dirty="0"/>
          </a:p>
          <a:p>
            <a:pPr lvl="1" fontAlgn="base" hangingPunct="0"/>
            <a:r>
              <a:rPr lang="hu-HU" dirty="0"/>
              <a:t>Földhivatali tulajdoni lapok beolvasása</a:t>
            </a:r>
            <a:endParaRPr lang="hu-HU" sz="2400" dirty="0"/>
          </a:p>
          <a:p>
            <a:pPr lvl="0" fontAlgn="base" hangingPunct="0"/>
            <a:r>
              <a:rPr lang="hu-HU" dirty="0"/>
              <a:t>folyamatos rendszerfelügyeletet, távfelügyeletet, igény szerinti rendszerüzemeltetést is</a:t>
            </a:r>
            <a:endParaRPr lang="hu-HU" sz="2400" dirty="0"/>
          </a:p>
          <a:p>
            <a:pPr fontAlgn="base" hangingPunct="0"/>
            <a:r>
              <a:rPr lang="hu-HU" dirty="0"/>
              <a:t> </a:t>
            </a:r>
            <a:endParaRPr lang="hu-HU" sz="2400" dirty="0"/>
          </a:p>
          <a:p>
            <a:r>
              <a:rPr lang="hu-HU" dirty="0"/>
              <a:t>Vállalunk további betanítást, közreműködést az üzemeltetés bármelyik szakaszában 12.000 Ft + ÁFA/óra térítésért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2335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 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 rendszer telepítéshez szükséges hardver-szoftver környezet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2051735"/>
            <a:ext cx="99695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dirty="0" smtClean="0"/>
              <a:t>Felhasználói </a:t>
            </a:r>
            <a:r>
              <a:rPr lang="hu-HU" dirty="0"/>
              <a:t>gépek: </a:t>
            </a:r>
            <a:endParaRPr lang="hu-HU" dirty="0" smtClean="0"/>
          </a:p>
          <a:p>
            <a:pPr lvl="0"/>
            <a:r>
              <a:rPr lang="hu-HU" dirty="0" smtClean="0"/>
              <a:t>a </a:t>
            </a:r>
            <a:r>
              <a:rPr lang="hu-HU" dirty="0"/>
              <a:t>program futtatásához telepíteni kell a Java futtatókörnyezet minimum 1.7-es változatát. Ez térítésmentesen letölthető a </a:t>
            </a:r>
            <a:r>
              <a:rPr lang="hu-HU" dirty="0" err="1"/>
              <a:t>www.java.com</a:t>
            </a:r>
            <a:r>
              <a:rPr lang="hu-HU" dirty="0"/>
              <a:t> címről (Java </a:t>
            </a:r>
            <a:r>
              <a:rPr lang="hu-HU" dirty="0" err="1"/>
              <a:t>Runtime</a:t>
            </a:r>
            <a:r>
              <a:rPr lang="hu-HU" dirty="0"/>
              <a:t> </a:t>
            </a:r>
            <a:r>
              <a:rPr lang="hu-HU" dirty="0" err="1"/>
              <a:t>Environment</a:t>
            </a:r>
            <a:r>
              <a:rPr lang="hu-HU" dirty="0"/>
              <a:t> - JRE).</a:t>
            </a:r>
          </a:p>
          <a:p>
            <a:pPr lvl="0"/>
            <a:r>
              <a:rPr lang="hu-HU" dirty="0"/>
              <a:t>Ajánlott hardver: </a:t>
            </a:r>
            <a:r>
              <a:rPr lang="hu-HU" dirty="0" err="1"/>
              <a:t>Dual</a:t>
            </a:r>
            <a:r>
              <a:rPr lang="hu-HU" dirty="0"/>
              <a:t> </a:t>
            </a:r>
            <a:r>
              <a:rPr lang="hu-HU" dirty="0" err="1"/>
              <a:t>Core</a:t>
            </a:r>
            <a:r>
              <a:rPr lang="hu-HU" dirty="0"/>
              <a:t> processzor, operációs rendszertől függően 2-4 </a:t>
            </a:r>
            <a:r>
              <a:rPr lang="hu-HU" dirty="0" err="1"/>
              <a:t>Gb</a:t>
            </a:r>
            <a:r>
              <a:rPr lang="hu-HU" dirty="0"/>
              <a:t> memória.</a:t>
            </a:r>
          </a:p>
          <a:p>
            <a:pPr lvl="0"/>
            <a:endParaRPr lang="hu-HU" dirty="0" smtClean="0"/>
          </a:p>
          <a:p>
            <a:pPr lvl="0"/>
            <a:r>
              <a:rPr lang="hu-HU" dirty="0" smtClean="0"/>
              <a:t>Operációs </a:t>
            </a:r>
            <a:r>
              <a:rPr lang="hu-HU" dirty="0"/>
              <a:t>rendszerek: bármilyen 32 vagy 64 bites Windows vagy Linux verzió, amin a Java fut (pl. Windows XP, Windows 7, 8, 8.1)</a:t>
            </a:r>
          </a:p>
          <a:p>
            <a:pPr lvl="0"/>
            <a:endParaRPr lang="hu-HU" dirty="0" smtClean="0"/>
          </a:p>
          <a:p>
            <a:pPr lvl="0"/>
            <a:r>
              <a:rPr lang="hu-HU" dirty="0" smtClean="0"/>
              <a:t>Az </a:t>
            </a:r>
            <a:r>
              <a:rPr lang="hu-HU" dirty="0"/>
              <a:t>adatokat hálózaton keresztül érhetjük el, de a program telepíthető egyetlen önálló gépre is.</a:t>
            </a:r>
          </a:p>
          <a:p>
            <a:pPr lvl="0"/>
            <a:r>
              <a:rPr lang="hu-HU" dirty="0"/>
              <a:t>Adatbázis tárolására 1-2 </a:t>
            </a:r>
            <a:r>
              <a:rPr lang="hu-HU" dirty="0" err="1"/>
              <a:t>Gb</a:t>
            </a:r>
            <a:r>
              <a:rPr lang="hu-HU" dirty="0"/>
              <a:t> tárhely szükséges, ezen felül 10-20 </a:t>
            </a:r>
            <a:r>
              <a:rPr lang="hu-HU" dirty="0" err="1"/>
              <a:t>Gb</a:t>
            </a:r>
            <a:r>
              <a:rPr lang="hu-HU" dirty="0"/>
              <a:t> a napi mentések gyűjtésére.</a:t>
            </a:r>
          </a:p>
          <a:p>
            <a:pPr lvl="0"/>
            <a:endParaRPr lang="hu-HU" dirty="0" smtClean="0"/>
          </a:p>
          <a:p>
            <a:pPr lvl="0"/>
            <a:r>
              <a:rPr lang="hu-HU" dirty="0" smtClean="0"/>
              <a:t>Adatbázis </a:t>
            </a:r>
            <a:r>
              <a:rPr lang="hu-HU" dirty="0"/>
              <a:t>kezelő: </a:t>
            </a:r>
            <a:r>
              <a:rPr lang="hu-HU" dirty="0" err="1"/>
              <a:t>MySQL</a:t>
            </a:r>
            <a:r>
              <a:rPr lang="hu-HU" dirty="0"/>
              <a:t> 4.1-es verzió, térítésmentesen letölthető a </a:t>
            </a:r>
            <a:r>
              <a:rPr lang="hu-HU" dirty="0" err="1"/>
              <a:t>www.mysql.com</a:t>
            </a:r>
            <a:r>
              <a:rPr lang="hu-HU" dirty="0"/>
              <a:t> címről.</a:t>
            </a:r>
          </a:p>
          <a:p>
            <a:pPr lvl="0"/>
            <a:r>
              <a:rPr lang="hu-HU" dirty="0"/>
              <a:t>Szerver operációs rendszer: bármilyen 32 vagy 64 bites Windows vagy Linux verzió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4839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876301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endParaRPr lang="hu-HU" sz="3100" dirty="0"/>
          </a:p>
        </p:txBody>
      </p:sp>
      <p:sp>
        <p:nvSpPr>
          <p:cNvPr id="3" name="Téglalap 2"/>
          <p:cNvSpPr/>
          <p:nvPr/>
        </p:nvSpPr>
        <p:spPr>
          <a:xfrm>
            <a:off x="1181100" y="1467535"/>
            <a:ext cx="99695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Ha az előző diákon bemutatott szolgáltatásokkal kapcsolatban kérdése lenne, kérjük, hogy hívja a </a:t>
            </a:r>
          </a:p>
          <a:p>
            <a:pPr algn="ctr" hangingPunct="0">
              <a:spcAft>
                <a:spcPts val="0"/>
              </a:spcAft>
            </a:pP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</a:pPr>
            <a:r>
              <a:rPr lang="hu-HU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20/96 92 503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telefonszámot, </a:t>
            </a:r>
          </a:p>
          <a:p>
            <a:pPr algn="ctr" hangingPunct="0">
              <a:spcAft>
                <a:spcPts val="0"/>
              </a:spcAft>
            </a:pP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vagy írja meg kérdését, véleményét a </a:t>
            </a:r>
          </a:p>
          <a:p>
            <a:pPr algn="ctr" hangingPunct="0">
              <a:spcAft>
                <a:spcPts val="0"/>
              </a:spcAft>
            </a:pPr>
            <a:endParaRPr lang="hu-H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</a:pP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  <a:hlinkClick r:id="rId2"/>
            </a:endParaRPr>
          </a:p>
          <a:p>
            <a:pPr algn="ctr" hangingPunct="0">
              <a:spcAft>
                <a:spcPts val="0"/>
              </a:spcAft>
            </a:pPr>
            <a:r>
              <a:rPr lang="hu-HU" sz="4000" dirty="0" err="1" smtClean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vince</a:t>
            </a:r>
            <a:r>
              <a:rPr lang="hu-HU" sz="4000" dirty="0" smtClean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@</a:t>
            </a:r>
            <a:r>
              <a:rPr lang="hu-HU" sz="4000" dirty="0" err="1" smtClean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kkmernok.hu</a:t>
            </a:r>
            <a:r>
              <a:rPr lang="hu-HU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címre.</a:t>
            </a:r>
          </a:p>
          <a:p>
            <a:pPr algn="ctr" hangingPunct="0">
              <a:spcAft>
                <a:spcPts val="0"/>
              </a:spcAft>
            </a:pP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</a:pPr>
            <a:endParaRPr lang="hu-H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</a:pP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</a:pPr>
            <a:endParaRPr lang="hu-H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>
              <a:spcAft>
                <a:spcPts val="0"/>
              </a:spcAft>
            </a:pPr>
            <a:r>
              <a:rPr lang="hu-H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Köszönjük az érdeklődést.</a:t>
            </a:r>
          </a:p>
          <a:p>
            <a:pPr hangingPunct="0">
              <a:spcAft>
                <a:spcPts val="0"/>
              </a:spcAft>
            </a:pPr>
            <a:endParaRPr lang="hu-H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09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50" y="1565275"/>
            <a:ext cx="7581900" cy="443865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földkönyv adatainak rögzítése.  1.</a:t>
            </a:r>
            <a:endParaRPr lang="hu-HU" sz="3100" dirty="0"/>
          </a:p>
        </p:txBody>
      </p:sp>
      <p:sp>
        <p:nvSpPr>
          <p:cNvPr id="5" name="Téglalap 4"/>
          <p:cNvSpPr/>
          <p:nvPr/>
        </p:nvSpPr>
        <p:spPr>
          <a:xfrm>
            <a:off x="1079500" y="6154408"/>
            <a:ext cx="1008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Tetszőleges számú földrészlet és tulajdonos rögzíthető a fenti adatlapon egy-egy </a:t>
            </a:r>
            <a:r>
              <a:rPr lang="hu-H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hrsz-hez</a:t>
            </a: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8" name="Ellipszis 7"/>
          <p:cNvSpPr/>
          <p:nvPr/>
        </p:nvSpPr>
        <p:spPr>
          <a:xfrm>
            <a:off x="660401" y="1905170"/>
            <a:ext cx="5435600" cy="1349751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660401" y="3335159"/>
            <a:ext cx="5689600" cy="108867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Vonalas buborék 2 11"/>
          <p:cNvSpPr/>
          <p:nvPr/>
        </p:nvSpPr>
        <p:spPr>
          <a:xfrm>
            <a:off x="7629526" y="2044700"/>
            <a:ext cx="4168774" cy="101566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2483"/>
              <a:gd name="adj6" fmla="val -41487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Ide a Tulajdoni lap fejlécét, az ingatlan azonosítókat kell rögzíteni. A település neve és a hrsz. kitöltése kötelező.</a:t>
            </a:r>
            <a:endParaRPr lang="hu-HU" sz="2000" dirty="0">
              <a:solidFill>
                <a:schemeClr val="tx1"/>
              </a:solidFill>
            </a:endParaRPr>
          </a:p>
        </p:txBody>
      </p:sp>
      <p:sp>
        <p:nvSpPr>
          <p:cNvPr id="13" name="Vonalas buborék 2 12"/>
          <p:cNvSpPr/>
          <p:nvPr/>
        </p:nvSpPr>
        <p:spPr>
          <a:xfrm>
            <a:off x="7416800" y="3505106"/>
            <a:ext cx="4381500" cy="70788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7478"/>
              <a:gd name="adj6" fmla="val -29247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Ide a Tulajdoni lap I.-en lévő földrészlet adatokat kell rögzíteni. </a:t>
            </a:r>
            <a:endParaRPr lang="hu-HU" sz="2000" dirty="0">
              <a:solidFill>
                <a:schemeClr val="tx1"/>
              </a:solidFill>
            </a:endParaRPr>
          </a:p>
        </p:txBody>
      </p:sp>
      <p:sp>
        <p:nvSpPr>
          <p:cNvPr id="14" name="Ellipszis 13"/>
          <p:cNvSpPr/>
          <p:nvPr/>
        </p:nvSpPr>
        <p:spPr>
          <a:xfrm>
            <a:off x="660400" y="4643262"/>
            <a:ext cx="6121399" cy="136066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Vonalas buborék 2 15"/>
          <p:cNvSpPr/>
          <p:nvPr/>
        </p:nvSpPr>
        <p:spPr>
          <a:xfrm>
            <a:off x="7302500" y="4646906"/>
            <a:ext cx="4495800" cy="132343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9667"/>
              <a:gd name="adj6" fmla="val -24091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Ide a Tulajdoni lap </a:t>
            </a:r>
            <a:r>
              <a:rPr lang="hu-HU" sz="2000" dirty="0" err="1" smtClean="0">
                <a:solidFill>
                  <a:schemeClr val="tx1"/>
                </a:solidFill>
              </a:rPr>
              <a:t>II.-n</a:t>
            </a:r>
            <a:r>
              <a:rPr lang="hu-HU" sz="2000" dirty="0" smtClean="0">
                <a:solidFill>
                  <a:schemeClr val="tx1"/>
                </a:solidFill>
              </a:rPr>
              <a:t> lévő tulajdonosok nevét, címét, a tulajdoni arányát és a tulajdon típusát (tulajdonos, kezelő, stb.) rögzítjük. </a:t>
            </a:r>
            <a:endParaRPr lang="hu-H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14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földkönyv adatainak rögzítése.  2.</a:t>
            </a:r>
            <a:endParaRPr lang="hu-HU" sz="3100" dirty="0"/>
          </a:p>
        </p:txBody>
      </p:sp>
      <p:sp>
        <p:nvSpPr>
          <p:cNvPr id="5" name="Téglalap 4"/>
          <p:cNvSpPr/>
          <p:nvPr/>
        </p:nvSpPr>
        <p:spPr>
          <a:xfrm>
            <a:off x="1079500" y="5811508"/>
            <a:ext cx="1008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földhivatali nyilvántartásban szokásos széljegyeket és egyéb kiegészítő megjegyzéseket lehet a fent jelölt fülön rögzíteni, de egyéb szöveges információk is rögzíthetők erre az adatlapra.</a:t>
            </a: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614487"/>
            <a:ext cx="7315200" cy="3629025"/>
          </a:xfrm>
          <a:prstGeom prst="rect">
            <a:avLst/>
          </a:prstGeom>
        </p:spPr>
      </p:pic>
      <p:sp>
        <p:nvSpPr>
          <p:cNvPr id="8" name="Ellipszis 7"/>
          <p:cNvSpPr/>
          <p:nvPr/>
        </p:nvSpPr>
        <p:spPr>
          <a:xfrm>
            <a:off x="2628899" y="2882900"/>
            <a:ext cx="1409701" cy="44889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855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975" y="1614487"/>
            <a:ext cx="7334250" cy="362902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A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 Magyar Állam mint tulajdonos, más a kezelő, stb</a:t>
            </a:r>
            <a:r>
              <a:rPr lang="hu-HU" sz="3100" dirty="0" smtClean="0">
                <a:ea typeface="Times New Roman" panose="02020603050405020304" pitchFamily="18" charset="0"/>
              </a:rPr>
              <a:t>.</a:t>
            </a:r>
            <a:endParaRPr lang="hu-HU" sz="3100" dirty="0"/>
          </a:p>
        </p:txBody>
      </p:sp>
      <p:sp>
        <p:nvSpPr>
          <p:cNvPr id="14" name="Ellipszis 13"/>
          <p:cNvSpPr/>
          <p:nvPr/>
        </p:nvSpPr>
        <p:spPr>
          <a:xfrm>
            <a:off x="279400" y="4495800"/>
            <a:ext cx="6070601" cy="635871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Vonalas buborék 2 15"/>
          <p:cNvSpPr/>
          <p:nvPr/>
        </p:nvSpPr>
        <p:spPr>
          <a:xfrm>
            <a:off x="2984500" y="5612106"/>
            <a:ext cx="8813800" cy="1015663"/>
          </a:xfrm>
          <a:prstGeom prst="borderCallout2">
            <a:avLst>
              <a:gd name="adj1" fmla="val 20000"/>
              <a:gd name="adj2" fmla="val -2605"/>
              <a:gd name="adj3" fmla="val 11248"/>
              <a:gd name="adj4" fmla="val -14661"/>
              <a:gd name="adj5" fmla="val -57862"/>
              <a:gd name="adj6" fmla="val -17409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Ha a kapott adatok egyértelműen rögzítik, hogy a Magyar Állam tulajdonában lévő ingatlanon ki a tulajdonosi jog gyakorlója  és/vagy ki az ingatlan kezelője, akkor az itt rögzíthető.</a:t>
            </a:r>
            <a:endParaRPr lang="hu-H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66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962" y="1433512"/>
            <a:ext cx="10506075" cy="460057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E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gy személy összes ingatlana. </a:t>
            </a:r>
            <a:endParaRPr lang="hu-HU" sz="3100" dirty="0"/>
          </a:p>
        </p:txBody>
      </p:sp>
      <p:sp>
        <p:nvSpPr>
          <p:cNvPr id="5" name="Téglalap 4"/>
          <p:cNvSpPr/>
          <p:nvPr/>
        </p:nvSpPr>
        <p:spPr>
          <a:xfrm>
            <a:off x="1079500" y="6027408"/>
            <a:ext cx="1008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hu-H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földkönyv adataiból egy személy tulajdonában/használatában lévő ingatlanokról listát készíthetünk. Ez a lista is lehet például a nyilatkozat vagy a kifizetési bizonylat melléklete.</a:t>
            </a:r>
          </a:p>
        </p:txBody>
      </p:sp>
      <p:sp>
        <p:nvSpPr>
          <p:cNvPr id="6" name="Vonalas buborék 2 5"/>
          <p:cNvSpPr/>
          <p:nvPr/>
        </p:nvSpPr>
        <p:spPr>
          <a:xfrm>
            <a:off x="3327400" y="2007662"/>
            <a:ext cx="7620000" cy="707886"/>
          </a:xfrm>
          <a:prstGeom prst="borderCallout2">
            <a:avLst>
              <a:gd name="adj1" fmla="val 21924"/>
              <a:gd name="adj2" fmla="val -1737"/>
              <a:gd name="adj3" fmla="val 36385"/>
              <a:gd name="adj4" fmla="val -11737"/>
              <a:gd name="adj5" fmla="val 309614"/>
              <a:gd name="adj6" fmla="val -23266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Ha bekapcsoljuk ezt a pipát, akkor csak azok a művelési ágak jelennek meg a listában, amikre a földtulajdonosok bérleti díjat kapnak. </a:t>
            </a:r>
          </a:p>
        </p:txBody>
      </p:sp>
      <p:sp>
        <p:nvSpPr>
          <p:cNvPr id="8" name="Vonalas buborék 2 7"/>
          <p:cNvSpPr/>
          <p:nvPr/>
        </p:nvSpPr>
        <p:spPr>
          <a:xfrm>
            <a:off x="5715000" y="3136900"/>
            <a:ext cx="5232400" cy="1323439"/>
          </a:xfrm>
          <a:prstGeom prst="borderCallout2">
            <a:avLst>
              <a:gd name="adj1" fmla="val 21924"/>
              <a:gd name="adj2" fmla="val -1737"/>
              <a:gd name="adj3" fmla="val 25704"/>
              <a:gd name="adj4" fmla="val -13441"/>
              <a:gd name="adj5" fmla="val 133781"/>
              <a:gd name="adj6" fmla="val -25281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A felső keretben kiválasztott név összes ingatlanát mutatja ez a lista. Az </a:t>
            </a:r>
            <a:r>
              <a:rPr lang="hu-HU" sz="2000" dirty="0" err="1" smtClean="0">
                <a:solidFill>
                  <a:schemeClr val="tx1"/>
                </a:solidFill>
              </a:rPr>
              <a:t>info</a:t>
            </a:r>
            <a:r>
              <a:rPr lang="hu-HU" sz="2000" dirty="0" smtClean="0">
                <a:solidFill>
                  <a:schemeClr val="tx1"/>
                </a:solidFill>
              </a:rPr>
              <a:t> oszlop azt jelzi, hogy az adott ingatlanra a tulajdonos már adott valakinek meghatalmazást.</a:t>
            </a:r>
            <a:endParaRPr lang="hu-HU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68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362" y="1992312"/>
            <a:ext cx="10582275" cy="444817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E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gy személy meghatalmazást ad a képviseletre. 1.</a:t>
            </a:r>
            <a:endParaRPr lang="hu-HU" sz="3100" dirty="0"/>
          </a:p>
        </p:txBody>
      </p:sp>
      <p:sp>
        <p:nvSpPr>
          <p:cNvPr id="6" name="Vonalas buborék 2 5"/>
          <p:cNvSpPr/>
          <p:nvPr/>
        </p:nvSpPr>
        <p:spPr>
          <a:xfrm>
            <a:off x="4114800" y="1790700"/>
            <a:ext cx="7200900" cy="1323439"/>
          </a:xfrm>
          <a:prstGeom prst="borderCallout2">
            <a:avLst>
              <a:gd name="adj1" fmla="val 21924"/>
              <a:gd name="adj2" fmla="val -1737"/>
              <a:gd name="adj3" fmla="val 31548"/>
              <a:gd name="adj4" fmla="val -17479"/>
              <a:gd name="adj5" fmla="val 182780"/>
              <a:gd name="adj6" fmla="val -34593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Ha egy tulajdonos a tulajdonosi gyűlésen való </a:t>
            </a:r>
            <a:r>
              <a:rPr lang="hu-HU" sz="2000" dirty="0" err="1" smtClean="0">
                <a:solidFill>
                  <a:schemeClr val="tx1"/>
                </a:solidFill>
              </a:rPr>
              <a:t>résztvételre</a:t>
            </a:r>
            <a:r>
              <a:rPr lang="hu-HU" sz="2000" dirty="0" smtClean="0">
                <a:solidFill>
                  <a:schemeClr val="tx1"/>
                </a:solidFill>
              </a:rPr>
              <a:t> meghatalmazást ad egy személynek, akkor kell erre a gombra kattintani. A következő képen megmutatott módon lehet a meghatalmazás adatait rögzíteni az adatállományba. </a:t>
            </a:r>
          </a:p>
        </p:txBody>
      </p:sp>
    </p:spTree>
    <p:extLst>
      <p:ext uri="{BB962C8B-B14F-4D97-AF65-F5344CB8AC3E}">
        <p14:creationId xmlns:p14="http://schemas.microsoft.com/office/powerpoint/2010/main" val="22972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787" y="2049462"/>
            <a:ext cx="9319806" cy="4135438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2699"/>
            <a:ext cx="12192000" cy="130723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hu-HU" sz="4000" dirty="0"/>
              <a:t>Földtulajdonosok vadászati közösségei r e n d s z e r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3100" dirty="0" smtClean="0"/>
              <a:t>E</a:t>
            </a:r>
            <a:r>
              <a:rPr lang="hu-HU" sz="3100" dirty="0" smtClean="0">
                <a:effectLst/>
                <a:ea typeface="Times New Roman" panose="02020603050405020304" pitchFamily="18" charset="0"/>
              </a:rPr>
              <a:t>gy személy meghatalmazást ad a képviseletre. 2.</a:t>
            </a:r>
            <a:endParaRPr lang="hu-HU" sz="3100" dirty="0"/>
          </a:p>
        </p:txBody>
      </p:sp>
      <p:sp>
        <p:nvSpPr>
          <p:cNvPr id="6" name="Vonalas buborék 2 5"/>
          <p:cNvSpPr/>
          <p:nvPr/>
        </p:nvSpPr>
        <p:spPr>
          <a:xfrm>
            <a:off x="4051300" y="1739900"/>
            <a:ext cx="7785100" cy="1015663"/>
          </a:xfrm>
          <a:prstGeom prst="borderCallout2">
            <a:avLst>
              <a:gd name="adj1" fmla="val 21924"/>
              <a:gd name="adj2" fmla="val -1737"/>
              <a:gd name="adj3" fmla="val 33177"/>
              <a:gd name="adj4" fmla="val -14645"/>
              <a:gd name="adj5" fmla="val 140004"/>
              <a:gd name="adj6" fmla="val -25972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Itt lehet kiválasztani listából, hogy ki kapja a meghatalmazást. Ez a lista a tulajdonosokat tartalmazza, de ide fel lehet venni olyan személyt is, akinek nincs tulajdona az adott vadászati területen. </a:t>
            </a:r>
          </a:p>
        </p:txBody>
      </p:sp>
      <p:sp>
        <p:nvSpPr>
          <p:cNvPr id="7" name="Vonalas buborék 2 6"/>
          <p:cNvSpPr/>
          <p:nvPr/>
        </p:nvSpPr>
        <p:spPr>
          <a:xfrm>
            <a:off x="5626100" y="4203700"/>
            <a:ext cx="6210300" cy="707886"/>
          </a:xfrm>
          <a:prstGeom prst="borderCallout2">
            <a:avLst>
              <a:gd name="adj1" fmla="val 21924"/>
              <a:gd name="adj2" fmla="val -1737"/>
              <a:gd name="adj3" fmla="val 63132"/>
              <a:gd name="adj4" fmla="val -67205"/>
              <a:gd name="adj5" fmla="val 203558"/>
              <a:gd name="adj6" fmla="val -78552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hu-HU" sz="2000" dirty="0" smtClean="0">
                <a:solidFill>
                  <a:schemeClr val="tx1"/>
                </a:solidFill>
              </a:rPr>
              <a:t>Itt lehet bejelölni, hogyha nem minden művelési ágra ad meghatalmazást a tulajdonos.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762000" y="6337300"/>
            <a:ext cx="7315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meghatalmazásokat ki is lehet nyomtatni tetszőleges sablon használatával.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665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2398</Words>
  <Application>Microsoft Office PowerPoint</Application>
  <PresentationFormat>Szélesvásznú</PresentationFormat>
  <Paragraphs>195</Paragraphs>
  <Slides>33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Office-téma</vt:lpstr>
      <vt:lpstr>Földtulajdonosok vadászati közösségei r e n d s z e r A bemutató általános ismertetése </vt:lpstr>
      <vt:lpstr>Földtulajdonosok vadászati közösségei r e n d s z e r A rendszer működésének legfontosabb lépései.</vt:lpstr>
      <vt:lpstr>Földtulajdonosok vadászati közösségei r e n d s z e r A tulajdonosok és földhasználók adatainak rögzítése.</vt:lpstr>
      <vt:lpstr>Földtulajdonosok vadászati közösségei r e n d s z e r A földkönyv adatainak rögzítése.  1.</vt:lpstr>
      <vt:lpstr>Földtulajdonosok vadászati közösségei r e n d s z e r A földkönyv adatainak rögzítése.  2.</vt:lpstr>
      <vt:lpstr>Földtulajdonosok vadászati közösségei r e n d s z e r A Magyar Állam mint tulajdonos, más a kezelő, stb.</vt:lpstr>
      <vt:lpstr>Földtulajdonosok vadászati közösségei r e n d s z e r Egy személy összes ingatlana. </vt:lpstr>
      <vt:lpstr>Földtulajdonosok vadászati közösségei r e n d s z e r Egy személy meghatalmazást ad a képviseletre. 1.</vt:lpstr>
      <vt:lpstr>Földtulajdonosok vadászati közösségei r e n d s z e r Egy személy meghatalmazást ad a képviseletre. 2.</vt:lpstr>
      <vt:lpstr>Földtulajdonosok vadászati közösségei r e n d s z e r Egy hrsz tulajdonosai adnak meghatalmazást a képviseletre. 3. </vt:lpstr>
      <vt:lpstr>Földtulajdonosok vadászati közösségei r e n d s z e r Hol lehet látni, hogy egy ingatlanra van-e meghatalmazás. 4.</vt:lpstr>
      <vt:lpstr>Földtulajdonosok vadászati közösségei r e n d s z e r A meghatalmazások nyomtatása. 5.</vt:lpstr>
      <vt:lpstr>Földtulajdonosok vadászati közösségei r e n d s z e r A tulajdonosok és a meghatalmazottak szavazati aránya.</vt:lpstr>
      <vt:lpstr>Földtulajdonosok vadászati közösségei r e n d s z e r A meghatalmazások listája.</vt:lpstr>
      <vt:lpstr>Földtulajdonosok vadászati közösségei r e n d s z e r A közgyűlések kezelése. 1.</vt:lpstr>
      <vt:lpstr>Földtulajdonosok vadászati közösségei r e n d s z e r A közgyűlések kezelése. 2.</vt:lpstr>
      <vt:lpstr>Földtulajdonosok vadászati közösségei r e n d s z e r A közgyűlések kezelése. 3.</vt:lpstr>
      <vt:lpstr>Földtulajdonosok vadászati közösségei r e n d s z e r A közgyűlések kezelése, a szavazások rögzítése. 4.</vt:lpstr>
      <vt:lpstr>Földtulajdonosok vadászati közösségei r e n d s z e r A földkönyv adatainak módosítása. 1.</vt:lpstr>
      <vt:lpstr>Földtulajdonosok vadászati közösségei r e n d s z e r A földkönyv adatainak módosítása. 2.</vt:lpstr>
      <vt:lpstr>Földtulajdonosok vadászati közösségei r e n d s z e r A földkönyv adatainak módosítása. 3.</vt:lpstr>
      <vt:lpstr>Földtulajdonosok vadászati közösségei r e n d s z e r A tulajdonosoknak fizetendő összeg számításához szükséges paraméterek beállítása. 1.</vt:lpstr>
      <vt:lpstr>Földtulajdonosok vadászati közösségei r e n d s z e r Adott évre szóló fizetési kötelezettség előírása. 2.</vt:lpstr>
      <vt:lpstr>Földtulajdonosok vadászati közösségei r e n d s z e r   Adott évre szóló fizetési kötelezettség előírása. 3.</vt:lpstr>
      <vt:lpstr>Földtulajdonosok vadászati közösségei r e n d s z e r  A kifizetések rögzítése. 1.</vt:lpstr>
      <vt:lpstr>Földtulajdonosok vadászati közösségei r e n d s z e r  A kifizetések rögzítése. 2.</vt:lpstr>
      <vt:lpstr>Földtulajdonosok vadászati közösségei r e n d s z e r  A kifizetések rögzítése. 3.</vt:lpstr>
      <vt:lpstr>Földtulajdonosok vadászati közösségei r e n d s z e r  A kifizetések rögzítése. 4.</vt:lpstr>
      <vt:lpstr>Földtulajdonosok vadászati közösségei r e n d s z e r  A rendszer további, általános szolgáltatásai 1.</vt:lpstr>
      <vt:lpstr>Földtulajdonosok vadászati közösségei r e n d s z e r  A rendszer további, általános szolgáltatásai 2.</vt:lpstr>
      <vt:lpstr>Földtulajdonosok vadászati közösségei r e n d s z e r  A rendszer ára, az ár tartalma.</vt:lpstr>
      <vt:lpstr>Földtulajdonosok vadászati közösségei r e n d s z e r  A rendszer telepítéshez szükséges hardver-szoftver környezet</vt:lpstr>
      <vt:lpstr>Földtulajdonosok vadászati közösségei r e n d s z e 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Mezőőri járulékkezelő rendszer</dc:title>
  <dc:creator>Vince</dc:creator>
  <cp:lastModifiedBy>Vince</cp:lastModifiedBy>
  <cp:revision>103</cp:revision>
  <dcterms:created xsi:type="dcterms:W3CDTF">2015-05-13T10:17:38Z</dcterms:created>
  <dcterms:modified xsi:type="dcterms:W3CDTF">2016-06-07T13:00:59Z</dcterms:modified>
</cp:coreProperties>
</file>